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291" r:id="rId7"/>
    <p:sldId id="25745" r:id="rId8"/>
    <p:sldId id="306" r:id="rId9"/>
    <p:sldId id="25740" r:id="rId10"/>
    <p:sldId id="25735" r:id="rId11"/>
    <p:sldId id="25736" r:id="rId12"/>
    <p:sldId id="938" r:id="rId13"/>
    <p:sldId id="302" r:id="rId14"/>
    <p:sldId id="25737" r:id="rId15"/>
    <p:sldId id="313" r:id="rId16"/>
    <p:sldId id="25741" r:id="rId17"/>
    <p:sldId id="4827" r:id="rId18"/>
    <p:sldId id="311" r:id="rId19"/>
    <p:sldId id="25743" r:id="rId20"/>
    <p:sldId id="293" r:id="rId21"/>
    <p:sldId id="25739" r:id="rId22"/>
    <p:sldId id="25744" r:id="rId23"/>
    <p:sldId id="25742" r:id="rId24"/>
    <p:sldId id="309" r:id="rId25"/>
    <p:sldId id="296" r:id="rId2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525"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howGuides="1">
      <p:cViewPr varScale="1">
        <p:scale>
          <a:sx n="108" d="100"/>
          <a:sy n="108" d="100"/>
        </p:scale>
        <p:origin x="714" y="102"/>
      </p:cViewPr>
      <p:guideLst>
        <p:guide orient="horz" pos="2160"/>
        <p:guide orient="horz" pos="1525"/>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A1B2C-99EA-48CD-8B96-34083B218032}" type="datetimeFigureOut">
              <a:rPr lang="sl-SI" smtClean="0"/>
              <a:t>7. 06. 2022</a:t>
            </a:fld>
            <a:endParaRPr lang="sl-SI"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D1FB9-B598-4764-B45E-B538C0116290}" type="slidenum">
              <a:rPr lang="sl-SI" smtClean="0"/>
              <a:t>‹#›</a:t>
            </a:fld>
            <a:endParaRPr lang="sl-SI" dirty="0"/>
          </a:p>
        </p:txBody>
      </p:sp>
    </p:spTree>
    <p:extLst>
      <p:ext uri="{BB962C8B-B14F-4D97-AF65-F5344CB8AC3E}">
        <p14:creationId xmlns:p14="http://schemas.microsoft.com/office/powerpoint/2010/main" val="110612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ustainabledevelopment.un.org/post2015/transformingourworl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l-SI" sz="1200" b="0" i="0" dirty="0">
                <a:effectLst/>
                <a:latin typeface="+mj-lt"/>
              </a:rPr>
              <a:t>- </a:t>
            </a:r>
            <a:r>
              <a:rPr lang="en-US" sz="1200" b="0" i="0" dirty="0">
                <a:effectLst/>
                <a:latin typeface="+mj-lt"/>
              </a:rPr>
              <a:t>Under the </a:t>
            </a:r>
            <a:r>
              <a:rPr lang="en-US" sz="1200" b="0" i="0" u="sng" dirty="0">
                <a:effectLst/>
                <a:latin typeface="+mj-lt"/>
                <a:hlinkClick r:id="rId3">
                  <a:extLst>
                    <a:ext uri="{A12FA001-AC4F-418D-AE19-62706E023703}">
                      <ahyp:hlinkClr xmlns:ahyp="http://schemas.microsoft.com/office/drawing/2018/hyperlinkcolor" val="tx"/>
                    </a:ext>
                  </a:extLst>
                </a:hlinkClick>
              </a:rPr>
              <a:t>2015 Paris Agreement</a:t>
            </a:r>
            <a:r>
              <a:rPr lang="en-US" sz="1200" b="0" i="0" dirty="0">
                <a:effectLst/>
                <a:latin typeface="+mj-lt"/>
              </a:rPr>
              <a:t>, the EU and its Member States committed themselves to making its finance flows consistent with climate goals. </a:t>
            </a:r>
            <a:endParaRPr lang="sl-SI" sz="1200" b="0" i="0" dirty="0">
              <a:effectLst/>
              <a:latin typeface="+mj-lt"/>
            </a:endParaRPr>
          </a:p>
          <a:p>
            <a:pPr algn="l"/>
            <a:endParaRPr lang="sl-SI"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The Paris Agreement is a legally binding international treaty on climate change. It was adopted by 196 Parties at COP 21 in Paris, on 12 December 2015 and entered into force on 4 November 2016. Its goal is to </a:t>
            </a:r>
            <a:r>
              <a:rPr lang="en-US" b="1" i="0" dirty="0">
                <a:solidFill>
                  <a:srgbClr val="202124"/>
                </a:solidFill>
                <a:effectLst/>
                <a:latin typeface="arial" panose="020B0604020202020204" pitchFamily="34" charset="0"/>
              </a:rPr>
              <a:t>limit global warming to well below 2, preferably to 1.5 degrees Celsius, compared to pre-industrial levels</a:t>
            </a:r>
            <a:r>
              <a:rPr lang="en-US" b="0" i="0" dirty="0">
                <a:solidFill>
                  <a:srgbClr val="202124"/>
                </a:solidFill>
                <a:effectLst/>
                <a:latin typeface="arial" panose="020B0604020202020204" pitchFamily="34" charset="0"/>
              </a:rPr>
              <a:t>.</a:t>
            </a:r>
            <a:endParaRPr lang="sl-SI" sz="1200" b="0" dirty="0">
              <a:latin typeface="+mj-lt"/>
            </a:endParaRPr>
          </a:p>
          <a:p>
            <a:pPr algn="l"/>
            <a:endParaRPr lang="sl-SI" sz="1200" b="0" i="0" dirty="0">
              <a:effectLst/>
              <a:latin typeface="+mj-lt"/>
            </a:endParaRPr>
          </a:p>
          <a:p>
            <a:pPr algn="l"/>
            <a:r>
              <a:rPr lang="sl-SI" sz="1200" b="0" i="0" dirty="0">
                <a:effectLst/>
                <a:latin typeface="+mj-lt"/>
              </a:rPr>
              <a:t>- </a:t>
            </a:r>
            <a:r>
              <a:rPr lang="en-US" sz="1200" b="0" i="0" dirty="0">
                <a:effectLst/>
                <a:latin typeface="+mj-lt"/>
              </a:rPr>
              <a:t>In 2016, by signing the </a:t>
            </a:r>
            <a:r>
              <a:rPr lang="en-US" sz="1200" b="0" i="0" u="sng" dirty="0">
                <a:effectLst/>
                <a:latin typeface="+mj-lt"/>
                <a:hlinkClick r:id="rId4">
                  <a:extLst>
                    <a:ext uri="{A12FA001-AC4F-418D-AE19-62706E023703}">
                      <ahyp:hlinkClr xmlns:ahyp="http://schemas.microsoft.com/office/drawing/2018/hyperlinkcolor" val="tx"/>
                    </a:ext>
                  </a:extLst>
                </a:hlinkClick>
              </a:rPr>
              <a:t>2030 Agenda for Sustainable Development</a:t>
            </a:r>
            <a:r>
              <a:rPr lang="en-US" sz="1200" b="0" i="0" dirty="0">
                <a:effectLst/>
                <a:latin typeface="+mj-lt"/>
              </a:rPr>
              <a:t>, the EU and its Member States made a further commitment to implementing 17 Sustainable Development Goals (SDGs) including SDG 13 on taking urgent action to combat climate change and its impact</a:t>
            </a:r>
            <a:endParaRPr lang="sl-S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D1FB9-B598-4764-B45E-B538C0116290}" type="slidenum">
              <a:rPr kumimoji="0" lang="sl-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l-S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36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sl-S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D1FB9-B598-4764-B45E-B538C0116290}" type="slidenum">
              <a:rPr kumimoji="0" lang="sl-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l-S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76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l-SI" b="0" i="0" dirty="0">
                <a:solidFill>
                  <a:srgbClr val="404040"/>
                </a:solidFill>
                <a:effectLst/>
                <a:latin typeface="arial" panose="020B0604020202020204" pitchFamily="34" charset="0"/>
              </a:rPr>
              <a:t>določa več pobud za obvladovanje posledic podnebnih sprememb in drugih </a:t>
            </a:r>
            <a:r>
              <a:rPr lang="sl-SI" b="0" i="0" dirty="0" err="1">
                <a:solidFill>
                  <a:srgbClr val="404040"/>
                </a:solidFill>
                <a:effectLst/>
                <a:latin typeface="arial" panose="020B0604020202020204" pitchFamily="34" charset="0"/>
              </a:rPr>
              <a:t>okoljskih</a:t>
            </a:r>
            <a:r>
              <a:rPr lang="sl-SI" b="0" i="0" dirty="0">
                <a:solidFill>
                  <a:srgbClr val="404040"/>
                </a:solidFill>
                <a:effectLst/>
                <a:latin typeface="arial" panose="020B0604020202020204" pitchFamily="34" charset="0"/>
              </a:rPr>
              <a:t> izzivov, hkrati pa povečuje naložbe in vključenost malih in srednjih podjetij (MSP) v prehod EU na trajnostno gospodarstvo</a:t>
            </a:r>
          </a:p>
          <a:p>
            <a:pPr marL="171450" indent="-171450">
              <a:buFontTx/>
              <a:buChar char="-"/>
            </a:pPr>
            <a:r>
              <a:rPr lang="sl-SI" b="0" i="0" dirty="0">
                <a:solidFill>
                  <a:srgbClr val="404040"/>
                </a:solidFill>
                <a:effectLst/>
                <a:latin typeface="arial" panose="020B0604020202020204" pitchFamily="34" charset="0"/>
              </a:rPr>
              <a:t>Predlog evropskega standarda za zelene obveznice</a:t>
            </a:r>
          </a:p>
          <a:p>
            <a:pPr marL="171450" indent="-171450">
              <a:buFontTx/>
              <a:buChar char="-"/>
            </a:pPr>
            <a:r>
              <a:rPr lang="sl-SI" b="0" i="0" dirty="0">
                <a:solidFill>
                  <a:srgbClr val="404040"/>
                </a:solidFill>
                <a:effectLst/>
                <a:latin typeface="arial" panose="020B0604020202020204" pitchFamily="34" charset="0"/>
              </a:rPr>
              <a:t>Informacije, ki jih morajo razkriti finančna in nefinančna podjetja</a:t>
            </a:r>
          </a:p>
          <a:p>
            <a:pPr marL="171450" indent="-171450">
              <a:buFontTx/>
              <a:buChar char="-"/>
            </a:pPr>
            <a:endParaRPr lang="sl-SI" b="0" i="0" dirty="0">
              <a:solidFill>
                <a:srgbClr val="40404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Times New Roman" panose="02020603050405020304" pitchFamily="18" charset="0"/>
                <a:ea typeface="Calibri" panose="020F0502020204030204" pitchFamily="34" charset="0"/>
              </a:rPr>
              <a:t>Komisija je v svojem </a:t>
            </a:r>
            <a:r>
              <a:rPr lang="sl-SI" sz="1800" i="1" dirty="0">
                <a:effectLst/>
                <a:latin typeface="Times New Roman" panose="02020603050405020304" pitchFamily="18" charset="0"/>
                <a:ea typeface="Calibri" panose="020F0502020204030204" pitchFamily="34" charset="0"/>
              </a:rPr>
              <a:t>Akcijskem načrtu: financiranje trajnostne rasti</a:t>
            </a:r>
            <a:r>
              <a:rPr lang="sl-SI" sz="1800" dirty="0">
                <a:effectLst/>
                <a:latin typeface="Times New Roman" panose="02020603050405020304" pitchFamily="18" charset="0"/>
                <a:ea typeface="Calibri" panose="020F0502020204030204" pitchFamily="34" charset="0"/>
              </a:rPr>
              <a:t> določila ukrepe za doseganje ciljev, ki so: preusmeriti kapitalske tokove v naložbe v trajnostno rast, da bi dosegli trajnostno in vključujočo rast, obvladati finančna tveganja, ki izhajajo iz podnebnih sprememb, izčrpavanja virov, degradacije okolja in socialnih vprašanj, ter spodbuditi preglednost in dolgoročno naravnanost finančnih in gospodarskih dejavnosti. Predpogoj za doseganje navedenih ciljev je, da podjetja razkrijejo relevantne, primerljive in zanesljive informacije o </a:t>
            </a:r>
            <a:r>
              <a:rPr lang="sl-SI" sz="1800" dirty="0" err="1">
                <a:effectLst/>
                <a:latin typeface="Times New Roman" panose="02020603050405020304" pitchFamily="18" charset="0"/>
                <a:ea typeface="Calibri" panose="020F0502020204030204" pitchFamily="34" charset="0"/>
              </a:rPr>
              <a:t>trajnostnosti</a:t>
            </a:r>
            <a:r>
              <a:rPr lang="sl-SI" sz="1800" dirty="0">
                <a:effectLst/>
                <a:latin typeface="Times New Roman" panose="02020603050405020304" pitchFamily="18" charset="0"/>
                <a:ea typeface="Calibri" panose="020F0502020204030204" pitchFamily="34" charset="0"/>
              </a:rPr>
              <a:t>.</a:t>
            </a:r>
            <a:r>
              <a:rPr lang="sl-SI" dirty="0">
                <a:effectLst/>
              </a:rPr>
              <a:t> </a:t>
            </a:r>
            <a:r>
              <a:rPr lang="sl-SI" sz="1800" dirty="0">
                <a:effectLst/>
                <a:latin typeface="Times New Roman" panose="02020603050405020304" pitchFamily="18" charset="0"/>
                <a:ea typeface="Calibri" panose="020F0502020204030204" pitchFamily="34" charset="0"/>
              </a:rPr>
              <a:t>	COM(2018) 97 </a:t>
            </a:r>
            <a:r>
              <a:rPr lang="sl-SI" sz="1800" dirty="0" err="1">
                <a:effectLst/>
                <a:latin typeface="Times New Roman" panose="02020603050405020304" pitchFamily="18" charset="0"/>
                <a:ea typeface="Calibri" panose="020F0502020204030204" pitchFamily="34" charset="0"/>
              </a:rPr>
              <a:t>final</a:t>
            </a:r>
            <a:r>
              <a:rPr lang="sl-SI" sz="1800" dirty="0">
                <a:effectLst/>
                <a:latin typeface="Times New Roman" panose="02020603050405020304" pitchFamily="18" charset="0"/>
                <a:ea typeface="Calibri" panose="020F0502020204030204" pitchFamily="34" charset="0"/>
              </a:rPr>
              <a:t>.</a:t>
            </a:r>
          </a:p>
          <a:p>
            <a:pPr marL="0" indent="0">
              <a:buFontTx/>
              <a:buNone/>
            </a:pPr>
            <a:endParaRPr lang="sl-SI"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D1FB9-B598-4764-B45E-B538C0116290}" type="slidenum">
              <a:rPr kumimoji="0" lang="sl-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l-S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16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1582" y="1368532"/>
            <a:ext cx="10963267" cy="936104"/>
          </a:xfrm>
        </p:spPr>
        <p:txBody>
          <a:bodyPr wrap="none" anchor="t" anchorCtr="0">
            <a:noAutofit/>
          </a:bodyPr>
          <a:lstStyle>
            <a:lvl1pPr algn="l">
              <a:defRPr sz="5600" b="0"/>
            </a:lvl1pPr>
          </a:lstStyle>
          <a:p>
            <a:r>
              <a:rPr lang="en-US" noProof="0"/>
              <a:t>Click to edit Master title style</a:t>
            </a:r>
            <a:endParaRPr lang="sl-SI" noProof="0" dirty="0"/>
          </a:p>
        </p:txBody>
      </p:sp>
      <p:sp>
        <p:nvSpPr>
          <p:cNvPr id="3" name="Subtitle 2"/>
          <p:cNvSpPr>
            <a:spLocks noGrp="1"/>
          </p:cNvSpPr>
          <p:nvPr>
            <p:ph type="subTitle" idx="1"/>
          </p:nvPr>
        </p:nvSpPr>
        <p:spPr>
          <a:xfrm>
            <a:off x="536912" y="3544550"/>
            <a:ext cx="10956588" cy="1752600"/>
          </a:xfrm>
        </p:spPr>
        <p:txBody>
          <a:bodyPr>
            <a:normAutofit/>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l-SI" noProof="0" dirty="0"/>
          </a:p>
        </p:txBody>
      </p:sp>
      <p:sp>
        <p:nvSpPr>
          <p:cNvPr id="12" name="Text Placeholder 11"/>
          <p:cNvSpPr>
            <a:spLocks noGrp="1"/>
          </p:cNvSpPr>
          <p:nvPr>
            <p:ph type="body" sz="quarter" idx="10"/>
          </p:nvPr>
        </p:nvSpPr>
        <p:spPr>
          <a:xfrm>
            <a:off x="521644" y="2276872"/>
            <a:ext cx="10952805" cy="1008112"/>
          </a:xfrm>
        </p:spPr>
        <p:txBody>
          <a:bodyPr>
            <a:noAutofit/>
          </a:bodyPr>
          <a:lstStyle>
            <a:lvl1pPr marL="0" indent="0">
              <a:buNone/>
              <a:defRPr sz="2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5" name="Text Placeholder 4"/>
          <p:cNvSpPr>
            <a:spLocks noGrp="1"/>
          </p:cNvSpPr>
          <p:nvPr>
            <p:ph type="body" sz="quarter" idx="11" hasCustomPrompt="1"/>
          </p:nvPr>
        </p:nvSpPr>
        <p:spPr>
          <a:xfrm>
            <a:off x="560918" y="5991050"/>
            <a:ext cx="5087540" cy="174254"/>
          </a:xfrm>
        </p:spPr>
        <p:txBody>
          <a:bodyPr tIns="0" bIns="0"/>
          <a:lstStyle>
            <a:lvl1pPr marL="0" indent="0">
              <a:buNone/>
              <a:defRPr sz="1200"/>
            </a:lvl1pPr>
            <a:lvl2pPr marL="144000" indent="0">
              <a:buNone/>
              <a:defRPr/>
            </a:lvl2pPr>
            <a:lvl3pPr marL="288000" indent="0">
              <a:buNone/>
              <a:defRPr/>
            </a:lvl3pPr>
            <a:lvl4pPr marL="432000" indent="0">
              <a:buNone/>
              <a:defRPr/>
            </a:lvl4pPr>
            <a:lvl5pPr marL="576000" indent="0">
              <a:buNone/>
              <a:defRPr/>
            </a:lvl5pPr>
          </a:lstStyle>
          <a:p>
            <a:pPr lvl="0"/>
            <a:r>
              <a:rPr lang="sl-SI" dirty="0"/>
              <a:t>Avtor </a:t>
            </a:r>
            <a:r>
              <a:rPr lang="sl-SI" dirty="0" err="1"/>
              <a:t>prezentacije</a:t>
            </a:r>
            <a:endParaRPr lang="sl-SI" dirty="0"/>
          </a:p>
        </p:txBody>
      </p:sp>
      <p:sp>
        <p:nvSpPr>
          <p:cNvPr id="7"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smtClean="0"/>
              <a:pPr/>
              <a:t>‹#›</a:t>
            </a:fld>
            <a:endParaRPr lang="sl-SI" dirty="0"/>
          </a:p>
        </p:txBody>
      </p:sp>
    </p:spTree>
    <p:extLst>
      <p:ext uri="{BB962C8B-B14F-4D97-AF65-F5344CB8AC3E}">
        <p14:creationId xmlns:p14="http://schemas.microsoft.com/office/powerpoint/2010/main" val="62813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66FE-C501-83A2-2C27-2EED4EC14C60}"/>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SI" dirty="0"/>
          </a:p>
        </p:txBody>
      </p:sp>
      <p:sp>
        <p:nvSpPr>
          <p:cNvPr id="3" name="Subtitle 2">
            <a:extLst>
              <a:ext uri="{FF2B5EF4-FFF2-40B4-BE49-F238E27FC236}">
                <a16:creationId xmlns:a16="http://schemas.microsoft.com/office/drawing/2014/main" id="{0EC33AA5-856A-D4DD-FF8A-789719E0B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I"/>
          </a:p>
        </p:txBody>
      </p:sp>
      <p:sp>
        <p:nvSpPr>
          <p:cNvPr id="4" name="Date Placeholder 3">
            <a:extLst>
              <a:ext uri="{FF2B5EF4-FFF2-40B4-BE49-F238E27FC236}">
                <a16:creationId xmlns:a16="http://schemas.microsoft.com/office/drawing/2014/main" id="{021BD877-57FB-E918-25B1-B9CDA55C487E}"/>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F9893BC1-5D39-8CC4-F85C-445EA080CF1B}"/>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82AED29-6674-CF04-CB8A-7B15F4F04CB6}"/>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147741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EBDE-781A-AB0C-6C98-AE9CFE64583F}"/>
              </a:ext>
            </a:extLst>
          </p:cNvPr>
          <p:cNvSpPr>
            <a:spLocks noGrp="1"/>
          </p:cNvSpPr>
          <p:nvPr>
            <p:ph type="title"/>
          </p:nvPr>
        </p:nvSpPr>
        <p:spPr/>
        <p:txBody>
          <a:bodyPr/>
          <a:lstStyle/>
          <a:p>
            <a:r>
              <a:rPr lang="en-GB"/>
              <a:t>Click to edit Master title style</a:t>
            </a:r>
            <a:endParaRPr lang="en-SI"/>
          </a:p>
        </p:txBody>
      </p:sp>
      <p:sp>
        <p:nvSpPr>
          <p:cNvPr id="3" name="Content Placeholder 2">
            <a:extLst>
              <a:ext uri="{FF2B5EF4-FFF2-40B4-BE49-F238E27FC236}">
                <a16:creationId xmlns:a16="http://schemas.microsoft.com/office/drawing/2014/main" id="{FF8AD449-6CEF-195A-29B4-3CCACA51C0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0DFCA787-390C-7D8E-6D92-DF42EBE37225}"/>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3454DF01-54DC-8902-6FED-4B17087D85E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31974BF-1FFC-90F4-31E4-B10EFE1E33B2}"/>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244852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80E5-E166-6CE9-E3E7-FB2001CC1F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I"/>
          </a:p>
        </p:txBody>
      </p:sp>
      <p:sp>
        <p:nvSpPr>
          <p:cNvPr id="3" name="Text Placeholder 2">
            <a:extLst>
              <a:ext uri="{FF2B5EF4-FFF2-40B4-BE49-F238E27FC236}">
                <a16:creationId xmlns:a16="http://schemas.microsoft.com/office/drawing/2014/main" id="{45CF57BB-DC21-A5B6-45B0-D97012FE3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9785E7-9B7D-1D77-F20B-78F543CA58FE}"/>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AB8C2A04-BA4E-B950-6589-12CE5480D0FC}"/>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667829A4-E423-AAE9-229A-C0DC3D24A068}"/>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1897555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DBEE-2ECE-03E9-C6AD-4A86971474A6}"/>
              </a:ext>
            </a:extLst>
          </p:cNvPr>
          <p:cNvSpPr>
            <a:spLocks noGrp="1"/>
          </p:cNvSpPr>
          <p:nvPr>
            <p:ph type="title"/>
          </p:nvPr>
        </p:nvSpPr>
        <p:spPr/>
        <p:txBody>
          <a:bodyPr/>
          <a:lstStyle/>
          <a:p>
            <a:r>
              <a:rPr lang="en-GB"/>
              <a:t>Click to edit Master title style</a:t>
            </a:r>
            <a:endParaRPr lang="en-SI"/>
          </a:p>
        </p:txBody>
      </p:sp>
      <p:sp>
        <p:nvSpPr>
          <p:cNvPr id="3" name="Content Placeholder 2">
            <a:extLst>
              <a:ext uri="{FF2B5EF4-FFF2-40B4-BE49-F238E27FC236}">
                <a16:creationId xmlns:a16="http://schemas.microsoft.com/office/drawing/2014/main" id="{E0EC1C05-E89E-12C5-6D7D-7DD902CABD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Content Placeholder 3">
            <a:extLst>
              <a:ext uri="{FF2B5EF4-FFF2-40B4-BE49-F238E27FC236}">
                <a16:creationId xmlns:a16="http://schemas.microsoft.com/office/drawing/2014/main" id="{8067E69D-CCFE-3273-0736-C6F538AEA9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Date Placeholder 4">
            <a:extLst>
              <a:ext uri="{FF2B5EF4-FFF2-40B4-BE49-F238E27FC236}">
                <a16:creationId xmlns:a16="http://schemas.microsoft.com/office/drawing/2014/main" id="{1A009EB5-5C0F-9E2A-01E9-EA25AB782F29}"/>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6" name="Footer Placeholder 5">
            <a:extLst>
              <a:ext uri="{FF2B5EF4-FFF2-40B4-BE49-F238E27FC236}">
                <a16:creationId xmlns:a16="http://schemas.microsoft.com/office/drawing/2014/main" id="{BFA9BDC6-5D9A-F177-976E-93D89CB96205}"/>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EFD2161-4EFF-D08E-91E1-B326F0938DCF}"/>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97590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0473-1CC4-3540-B8DB-E8D509D35DE8}"/>
              </a:ext>
            </a:extLst>
          </p:cNvPr>
          <p:cNvSpPr>
            <a:spLocks noGrp="1"/>
          </p:cNvSpPr>
          <p:nvPr>
            <p:ph type="title"/>
          </p:nvPr>
        </p:nvSpPr>
        <p:spPr>
          <a:xfrm>
            <a:off x="839788" y="365125"/>
            <a:ext cx="10515600" cy="1325563"/>
          </a:xfrm>
        </p:spPr>
        <p:txBody>
          <a:bodyPr/>
          <a:lstStyle/>
          <a:p>
            <a:r>
              <a:rPr lang="en-GB"/>
              <a:t>Click to edit Master title style</a:t>
            </a:r>
            <a:endParaRPr lang="en-SI"/>
          </a:p>
        </p:txBody>
      </p:sp>
      <p:sp>
        <p:nvSpPr>
          <p:cNvPr id="3" name="Text Placeholder 2">
            <a:extLst>
              <a:ext uri="{FF2B5EF4-FFF2-40B4-BE49-F238E27FC236}">
                <a16:creationId xmlns:a16="http://schemas.microsoft.com/office/drawing/2014/main" id="{A091F24A-E83E-5E28-65E6-13657E77B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6C97D4-84D8-ABCC-3C86-0955178D52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Text Placeholder 4">
            <a:extLst>
              <a:ext uri="{FF2B5EF4-FFF2-40B4-BE49-F238E27FC236}">
                <a16:creationId xmlns:a16="http://schemas.microsoft.com/office/drawing/2014/main" id="{762FC336-B3AA-204B-D487-ACB7C3F40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30293B-9FD5-EE01-A692-9738AA9891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7" name="Date Placeholder 6">
            <a:extLst>
              <a:ext uri="{FF2B5EF4-FFF2-40B4-BE49-F238E27FC236}">
                <a16:creationId xmlns:a16="http://schemas.microsoft.com/office/drawing/2014/main" id="{7B693D04-2D6D-5D8E-E10F-55E63176B094}"/>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8" name="Footer Placeholder 7">
            <a:extLst>
              <a:ext uri="{FF2B5EF4-FFF2-40B4-BE49-F238E27FC236}">
                <a16:creationId xmlns:a16="http://schemas.microsoft.com/office/drawing/2014/main" id="{6EA4F125-4064-D1E2-B762-4D0FE633DAA6}"/>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93A5A466-377D-556A-71FA-57F6ECD3D62A}"/>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116863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980-BCAB-D3C9-25B7-DDE2A1D19AAF}"/>
              </a:ext>
            </a:extLst>
          </p:cNvPr>
          <p:cNvSpPr>
            <a:spLocks noGrp="1"/>
          </p:cNvSpPr>
          <p:nvPr>
            <p:ph type="title"/>
          </p:nvPr>
        </p:nvSpPr>
        <p:spPr/>
        <p:txBody>
          <a:bodyPr/>
          <a:lstStyle/>
          <a:p>
            <a:r>
              <a:rPr lang="en-GB"/>
              <a:t>Click to edit Master title style</a:t>
            </a:r>
            <a:endParaRPr lang="en-SI"/>
          </a:p>
        </p:txBody>
      </p:sp>
      <p:sp>
        <p:nvSpPr>
          <p:cNvPr id="3" name="Date Placeholder 2">
            <a:extLst>
              <a:ext uri="{FF2B5EF4-FFF2-40B4-BE49-F238E27FC236}">
                <a16:creationId xmlns:a16="http://schemas.microsoft.com/office/drawing/2014/main" id="{8F6DD717-9EC2-17C2-DF79-AD30927BF325}"/>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4" name="Footer Placeholder 3">
            <a:extLst>
              <a:ext uri="{FF2B5EF4-FFF2-40B4-BE49-F238E27FC236}">
                <a16:creationId xmlns:a16="http://schemas.microsoft.com/office/drawing/2014/main" id="{9B76CF39-0F33-3FB9-73F4-150395792F7E}"/>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A67EE8F0-1AB0-80E4-382D-AD468B7C4300}"/>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277729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1E6D5-E446-03FE-DA9E-EB21D7FCE7C0}"/>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3" name="Footer Placeholder 2">
            <a:extLst>
              <a:ext uri="{FF2B5EF4-FFF2-40B4-BE49-F238E27FC236}">
                <a16:creationId xmlns:a16="http://schemas.microsoft.com/office/drawing/2014/main" id="{15DEAD5B-7E31-9938-1909-F517E867246E}"/>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5A36039C-5722-A4D1-1B6A-AD8701B62B7E}"/>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212482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0198-51E7-E52F-C39B-9DFDDB9FA5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7EAD7A7B-B25A-242D-0220-F70ED18E1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Text Placeholder 3">
            <a:extLst>
              <a:ext uri="{FF2B5EF4-FFF2-40B4-BE49-F238E27FC236}">
                <a16:creationId xmlns:a16="http://schemas.microsoft.com/office/drawing/2014/main" id="{BAA74374-539D-2758-F8EC-D999C3641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8BF449-CB5A-6313-CF74-A7FDEA5BE5A8}"/>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6" name="Footer Placeholder 5">
            <a:extLst>
              <a:ext uri="{FF2B5EF4-FFF2-40B4-BE49-F238E27FC236}">
                <a16:creationId xmlns:a16="http://schemas.microsoft.com/office/drawing/2014/main" id="{99FB8C9E-2725-084D-4370-967A8A73803E}"/>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D9A0F6A2-256E-D7B9-23B7-EC497BAC301C}"/>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818650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CC24-FD66-41B1-9328-B2C838F8D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Picture Placeholder 2">
            <a:extLst>
              <a:ext uri="{FF2B5EF4-FFF2-40B4-BE49-F238E27FC236}">
                <a16:creationId xmlns:a16="http://schemas.microsoft.com/office/drawing/2014/main" id="{BF4092F7-4884-F816-00CD-6F8622E2D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9A22C250-D983-504E-43D5-1648E11A6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023FC5-17BF-710E-AABC-3D9B4F2D17B1}"/>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6" name="Footer Placeholder 5">
            <a:extLst>
              <a:ext uri="{FF2B5EF4-FFF2-40B4-BE49-F238E27FC236}">
                <a16:creationId xmlns:a16="http://schemas.microsoft.com/office/drawing/2014/main" id="{8DD09B60-6F26-8096-7F00-6676CFFEE76B}"/>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4590AB4B-1EBB-9790-C056-D4601BD75D21}"/>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48212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31C3-2496-7552-AF1D-6477B3620FBA}"/>
              </a:ext>
            </a:extLst>
          </p:cNvPr>
          <p:cNvSpPr>
            <a:spLocks noGrp="1"/>
          </p:cNvSpPr>
          <p:nvPr>
            <p:ph type="title"/>
          </p:nvPr>
        </p:nvSpPr>
        <p:spPr/>
        <p:txBody>
          <a:bodyPr/>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0856411E-F2DC-FC9B-A467-F183A72260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9ADB595F-8352-A5B3-C510-F4C395C2AC21}"/>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F592223D-1B06-D902-8409-1AB715C9B63E}"/>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E02B3DB0-9761-7D98-3EDB-DD1B296C77BD}"/>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46204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200" y="360000"/>
            <a:ext cx="11131200" cy="1368000"/>
          </a:xfrm>
        </p:spPr>
        <p:txBody>
          <a:bodyPr/>
          <a:lstStyle>
            <a:lvl1pPr>
              <a:defRPr/>
            </a:lvl1pPr>
          </a:lstStyle>
          <a:p>
            <a:r>
              <a:rPr lang="en-US" noProof="0"/>
              <a:t>Click to edit Master title style</a:t>
            </a:r>
            <a:endParaRPr lang="sl-SI" noProof="0" dirty="0"/>
          </a:p>
        </p:txBody>
      </p:sp>
      <p:sp>
        <p:nvSpPr>
          <p:cNvPr id="3" name="Content Placeholder 2"/>
          <p:cNvSpPr>
            <a:spLocks noGrp="1"/>
          </p:cNvSpPr>
          <p:nvPr>
            <p:ph idx="1"/>
          </p:nvPr>
        </p:nvSpPr>
        <p:spPr/>
        <p:txBody>
          <a:bodyPr/>
          <a:lstStyle>
            <a:lvl1pPr marL="144000" indent="-144000">
              <a:spcBef>
                <a:spcPts val="40"/>
              </a:spcBef>
              <a:defRPr/>
            </a:lvl1pPr>
            <a:lvl2pPr>
              <a:spcBef>
                <a:spcPts val="40"/>
              </a:spcBef>
              <a:defRPr/>
            </a:lvl2pPr>
            <a:lvl3pPr>
              <a:spcBef>
                <a:spcPts val="40"/>
              </a:spcBef>
              <a:defRPr/>
            </a:lvl3pPr>
            <a:lvl4pPr>
              <a:spcBef>
                <a:spcPts val="40"/>
              </a:spcBef>
              <a:defRPr/>
            </a:lvl4pPr>
            <a:lvl5pPr>
              <a:spcBef>
                <a:spcPts val="4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4"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3717922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57BA4-D1BE-1C20-8E71-DC35136514C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0DDED65E-2A3D-82B1-7E3A-BA3213A1FD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38D54646-0245-8AE3-3A0E-3E929CD97407}"/>
              </a:ext>
            </a:extLst>
          </p:cNvPr>
          <p:cNvSpPr>
            <a:spLocks noGrp="1"/>
          </p:cNvSpPr>
          <p:nvPr>
            <p:ph type="dt" sz="half" idx="10"/>
          </p:nvPr>
        </p:nvSpPr>
        <p:spPr/>
        <p:txBody>
          <a:body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806EAD27-D0EB-052A-668A-143F2451C927}"/>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57603A-FBD5-B802-35DC-C8A1435FF300}"/>
              </a:ext>
            </a:extLst>
          </p:cNvPr>
          <p:cNvSpPr>
            <a:spLocks noGrp="1"/>
          </p:cNvSpPr>
          <p:nvPr>
            <p:ph type="sldNum" sz="quarter" idx="12"/>
          </p:nvPr>
        </p:nvSpPr>
        <p:spPr/>
        <p:txBody>
          <a:bodyPr/>
          <a:lstStyle/>
          <a:p>
            <a:fld id="{3F44D6BD-7E7A-6E43-B1BB-2BFCB07B18E7}" type="slidenum">
              <a:rPr lang="en-SI" smtClean="0"/>
              <a:t>‹#›</a:t>
            </a:fld>
            <a:endParaRPr lang="en-SI"/>
          </a:p>
        </p:txBody>
      </p:sp>
    </p:spTree>
    <p:extLst>
      <p:ext uri="{BB962C8B-B14F-4D97-AF65-F5344CB8AC3E}">
        <p14:creationId xmlns:p14="http://schemas.microsoft.com/office/powerpoint/2010/main" val="196098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levi vecji">
    <p:spTree>
      <p:nvGrpSpPr>
        <p:cNvPr id="1" name=""/>
        <p:cNvGrpSpPr/>
        <p:nvPr/>
      </p:nvGrpSpPr>
      <p:grpSpPr>
        <a:xfrm>
          <a:off x="0" y="0"/>
          <a:ext cx="0" cy="0"/>
          <a:chOff x="0" y="0"/>
          <a:chExt cx="0" cy="0"/>
        </a:xfrm>
      </p:grpSpPr>
      <p:sp>
        <p:nvSpPr>
          <p:cNvPr id="2" name="Title 1"/>
          <p:cNvSpPr>
            <a:spLocks noGrp="1"/>
          </p:cNvSpPr>
          <p:nvPr>
            <p:ph type="title"/>
          </p:nvPr>
        </p:nvSpPr>
        <p:spPr>
          <a:xfrm>
            <a:off x="529200" y="360000"/>
            <a:ext cx="11131200" cy="1368000"/>
          </a:xfrm>
        </p:spPr>
        <p:txBody>
          <a:bodyPr/>
          <a:lstStyle/>
          <a:p>
            <a:r>
              <a:rPr lang="en-US" noProof="0"/>
              <a:t>Click to edit Master title style</a:t>
            </a:r>
            <a:endParaRPr lang="sl-SI" noProof="0" dirty="0"/>
          </a:p>
        </p:txBody>
      </p:sp>
      <p:sp>
        <p:nvSpPr>
          <p:cNvPr id="3" name="Content Placeholder 2"/>
          <p:cNvSpPr>
            <a:spLocks noGrp="1"/>
          </p:cNvSpPr>
          <p:nvPr>
            <p:ph sz="half" idx="1"/>
          </p:nvPr>
        </p:nvSpPr>
        <p:spPr>
          <a:xfrm>
            <a:off x="642939" y="1980000"/>
            <a:ext cx="6579789" cy="3780000"/>
          </a:xfrm>
        </p:spPr>
        <p:txBody>
          <a:bodyPr>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4" name="Content Placeholder 3"/>
          <p:cNvSpPr>
            <a:spLocks noGrp="1" noChangeAspect="1"/>
          </p:cNvSpPr>
          <p:nvPr>
            <p:ph sz="half" idx="2"/>
          </p:nvPr>
        </p:nvSpPr>
        <p:spPr>
          <a:xfrm>
            <a:off x="7617350" y="1980000"/>
            <a:ext cx="3905999" cy="3780000"/>
          </a:xfrm>
        </p:spPr>
        <p:txBody>
          <a:bodyPr>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5"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22679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ni vecji">
    <p:spTree>
      <p:nvGrpSpPr>
        <p:cNvPr id="1" name=""/>
        <p:cNvGrpSpPr/>
        <p:nvPr/>
      </p:nvGrpSpPr>
      <p:grpSpPr>
        <a:xfrm>
          <a:off x="0" y="0"/>
          <a:ext cx="0" cy="0"/>
          <a:chOff x="0" y="0"/>
          <a:chExt cx="0" cy="0"/>
        </a:xfrm>
      </p:grpSpPr>
      <p:sp>
        <p:nvSpPr>
          <p:cNvPr id="2" name="Title 1"/>
          <p:cNvSpPr>
            <a:spLocks noGrp="1"/>
          </p:cNvSpPr>
          <p:nvPr>
            <p:ph type="title"/>
          </p:nvPr>
        </p:nvSpPr>
        <p:spPr>
          <a:xfrm>
            <a:off x="529200" y="360000"/>
            <a:ext cx="11131200" cy="1368000"/>
          </a:xfrm>
        </p:spPr>
        <p:txBody>
          <a:bodyPr/>
          <a:lstStyle/>
          <a:p>
            <a:r>
              <a:rPr lang="en-US" noProof="0"/>
              <a:t>Click to edit Master title style</a:t>
            </a:r>
            <a:endParaRPr lang="sl-SI" noProof="0" dirty="0"/>
          </a:p>
        </p:txBody>
      </p:sp>
      <p:sp>
        <p:nvSpPr>
          <p:cNvPr id="3" name="Content Placeholder 2"/>
          <p:cNvSpPr>
            <a:spLocks noGrp="1"/>
          </p:cNvSpPr>
          <p:nvPr>
            <p:ph sz="half" idx="1"/>
          </p:nvPr>
        </p:nvSpPr>
        <p:spPr>
          <a:xfrm>
            <a:off x="4943872" y="1980000"/>
            <a:ext cx="6579789" cy="3780000"/>
          </a:xfrm>
        </p:spPr>
        <p:txBody>
          <a:bodyPr>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4" name="Content Placeholder 3"/>
          <p:cNvSpPr>
            <a:spLocks noGrp="1"/>
          </p:cNvSpPr>
          <p:nvPr>
            <p:ph sz="half" idx="2"/>
          </p:nvPr>
        </p:nvSpPr>
        <p:spPr>
          <a:xfrm>
            <a:off x="650367" y="1980000"/>
            <a:ext cx="3906000" cy="3780000"/>
          </a:xfrm>
        </p:spPr>
        <p:txBody>
          <a:bodyPr>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5"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94152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s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200" y="360000"/>
            <a:ext cx="11131200" cy="1368000"/>
          </a:xfrm>
        </p:spPr>
        <p:txBody>
          <a:bodyPr/>
          <a:lstStyle>
            <a:lvl1pPr>
              <a:defRPr/>
            </a:lvl1pPr>
          </a:lstStyle>
          <a:p>
            <a:r>
              <a:rPr lang="en-US" noProof="0"/>
              <a:t>Click to edit Master title style</a:t>
            </a:r>
            <a:endParaRPr lang="sl-SI" noProof="0" dirty="0"/>
          </a:p>
        </p:txBody>
      </p:sp>
      <p:sp>
        <p:nvSpPr>
          <p:cNvPr id="3" name="Content Placeholder 2"/>
          <p:cNvSpPr>
            <a:spLocks noGrp="1"/>
          </p:cNvSpPr>
          <p:nvPr>
            <p:ph sz="half" idx="1"/>
          </p:nvPr>
        </p:nvSpPr>
        <p:spPr>
          <a:xfrm>
            <a:off x="650422" y="3276000"/>
            <a:ext cx="5220000" cy="2520000"/>
          </a:xfrm>
        </p:spPr>
        <p:txBody>
          <a:bodyPr wrap="square">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4" name="Content Placeholder 3"/>
          <p:cNvSpPr>
            <a:spLocks noGrp="1"/>
          </p:cNvSpPr>
          <p:nvPr>
            <p:ph sz="half" idx="2"/>
          </p:nvPr>
        </p:nvSpPr>
        <p:spPr>
          <a:xfrm>
            <a:off x="6312834" y="3276000"/>
            <a:ext cx="5220000" cy="2520280"/>
          </a:xfrm>
        </p:spPr>
        <p:txBody>
          <a:bodyPr wrap="square">
            <a:noAutofit/>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6" name="Picture Placeholder 5"/>
          <p:cNvSpPr>
            <a:spLocks noGrp="1"/>
          </p:cNvSpPr>
          <p:nvPr>
            <p:ph type="pic" sz="quarter" idx="10"/>
          </p:nvPr>
        </p:nvSpPr>
        <p:spPr>
          <a:xfrm>
            <a:off x="650422" y="1846943"/>
            <a:ext cx="1776000" cy="1332000"/>
          </a:xfrm>
        </p:spPr>
        <p:txBody>
          <a:bodyPr/>
          <a:lstStyle>
            <a:lvl1pPr marL="0" indent="0">
              <a:buNone/>
              <a:defRPr/>
            </a:lvl1pPr>
          </a:lstStyle>
          <a:p>
            <a:r>
              <a:rPr lang="en-US" noProof="0"/>
              <a:t>Click icon to add picture</a:t>
            </a:r>
            <a:endParaRPr lang="sl-SI" noProof="0" dirty="0"/>
          </a:p>
        </p:txBody>
      </p:sp>
      <p:sp>
        <p:nvSpPr>
          <p:cNvPr id="8" name="Picture Placeholder 5"/>
          <p:cNvSpPr>
            <a:spLocks noGrp="1"/>
          </p:cNvSpPr>
          <p:nvPr>
            <p:ph type="pic" sz="quarter" idx="11"/>
          </p:nvPr>
        </p:nvSpPr>
        <p:spPr>
          <a:xfrm>
            <a:off x="8819332" y="1846943"/>
            <a:ext cx="2713502" cy="1332000"/>
          </a:xfrm>
        </p:spPr>
        <p:txBody>
          <a:bodyPr/>
          <a:lstStyle>
            <a:lvl1pPr marL="0" indent="0">
              <a:buNone/>
              <a:defRPr/>
            </a:lvl1pPr>
          </a:lstStyle>
          <a:p>
            <a:r>
              <a:rPr lang="en-US" noProof="0"/>
              <a:t>Click icon to add picture</a:t>
            </a:r>
            <a:endParaRPr lang="sl-SI" noProof="0" dirty="0"/>
          </a:p>
        </p:txBody>
      </p:sp>
      <p:sp>
        <p:nvSpPr>
          <p:cNvPr id="9" name="Picture Placeholder 5"/>
          <p:cNvSpPr>
            <a:spLocks noGrp="1"/>
          </p:cNvSpPr>
          <p:nvPr>
            <p:ph type="pic" sz="quarter" idx="12"/>
          </p:nvPr>
        </p:nvSpPr>
        <p:spPr>
          <a:xfrm>
            <a:off x="2593896" y="1846943"/>
            <a:ext cx="1776000" cy="1332000"/>
          </a:xfrm>
        </p:spPr>
        <p:txBody>
          <a:bodyPr/>
          <a:lstStyle>
            <a:lvl1pPr marL="0" indent="0">
              <a:buNone/>
              <a:defRPr/>
            </a:lvl1pPr>
          </a:lstStyle>
          <a:p>
            <a:r>
              <a:rPr lang="en-US" noProof="0"/>
              <a:t>Click icon to add picture</a:t>
            </a:r>
            <a:endParaRPr lang="sl-SI" noProof="0" dirty="0"/>
          </a:p>
        </p:txBody>
      </p:sp>
      <p:sp>
        <p:nvSpPr>
          <p:cNvPr id="10" name="Picture Placeholder 5"/>
          <p:cNvSpPr>
            <a:spLocks noGrp="1"/>
          </p:cNvSpPr>
          <p:nvPr>
            <p:ph type="pic" sz="quarter" idx="13"/>
          </p:nvPr>
        </p:nvSpPr>
        <p:spPr>
          <a:xfrm>
            <a:off x="4537370" y="1846943"/>
            <a:ext cx="2171016" cy="1332000"/>
          </a:xfrm>
        </p:spPr>
        <p:txBody>
          <a:bodyPr/>
          <a:lstStyle>
            <a:lvl1pPr marL="0" indent="0">
              <a:buNone/>
              <a:defRPr/>
            </a:lvl1pPr>
          </a:lstStyle>
          <a:p>
            <a:r>
              <a:rPr lang="en-US" noProof="0"/>
              <a:t>Click icon to add picture</a:t>
            </a:r>
            <a:endParaRPr lang="sl-SI" noProof="0" dirty="0"/>
          </a:p>
        </p:txBody>
      </p:sp>
      <p:sp>
        <p:nvSpPr>
          <p:cNvPr id="11" name="Picture Placeholder 5"/>
          <p:cNvSpPr>
            <a:spLocks noGrp="1"/>
          </p:cNvSpPr>
          <p:nvPr>
            <p:ph type="pic" sz="quarter" idx="14"/>
          </p:nvPr>
        </p:nvSpPr>
        <p:spPr>
          <a:xfrm>
            <a:off x="6875860" y="1846943"/>
            <a:ext cx="1776000" cy="1332000"/>
          </a:xfrm>
        </p:spPr>
        <p:txBody>
          <a:bodyPr/>
          <a:lstStyle>
            <a:lvl1pPr marL="0" indent="0">
              <a:buNone/>
              <a:defRPr/>
            </a:lvl1pPr>
          </a:lstStyle>
          <a:p>
            <a:r>
              <a:rPr lang="en-US" noProof="0"/>
              <a:t>Click icon to add picture</a:t>
            </a:r>
            <a:endParaRPr lang="sl-SI" noProof="0" dirty="0"/>
          </a:p>
        </p:txBody>
      </p:sp>
      <p:sp>
        <p:nvSpPr>
          <p:cNvPr id="12"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164491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27" name="Picture 3" descr="E:\Work\NLB\Preza\popr2\Picture1-16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noProof="0"/>
              <a:t>Click to edit Master title style</a:t>
            </a:r>
            <a:endParaRPr lang="sl-SI" noProof="0" dirty="0"/>
          </a:p>
        </p:txBody>
      </p:sp>
      <p:sp>
        <p:nvSpPr>
          <p:cNvPr id="3"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65517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hasCustomPrompt="1"/>
          </p:nvPr>
        </p:nvSpPr>
        <p:spPr>
          <a:xfrm>
            <a:off x="5364621" y="0"/>
            <a:ext cx="6829921" cy="6609600"/>
          </a:xfrm>
        </p:spPr>
        <p:txBody>
          <a:bodyPr/>
          <a:lstStyle>
            <a:lvl1pPr marL="0" indent="0">
              <a:buNone/>
              <a:defRPr/>
            </a:lvl1pPr>
          </a:lstStyle>
          <a:p>
            <a:r>
              <a:rPr lang="sl-SI" noProof="0" dirty="0"/>
              <a:t>Picture</a:t>
            </a:r>
          </a:p>
        </p:txBody>
      </p:sp>
      <p:sp>
        <p:nvSpPr>
          <p:cNvPr id="2" name="Title 1"/>
          <p:cNvSpPr>
            <a:spLocks noGrp="1"/>
          </p:cNvSpPr>
          <p:nvPr>
            <p:ph type="title"/>
          </p:nvPr>
        </p:nvSpPr>
        <p:spPr>
          <a:xfrm>
            <a:off x="532303" y="876002"/>
            <a:ext cx="4429072" cy="4838998"/>
          </a:xfrm>
          <a:noFill/>
        </p:spPr>
        <p:txBody>
          <a:bodyPr wrap="square" anchor="ctr" anchorCtr="0">
            <a:noAutofit/>
          </a:bodyPr>
          <a:lstStyle/>
          <a:p>
            <a:r>
              <a:rPr lang="en-US" noProof="0"/>
              <a:t>Click to edit Master title style</a:t>
            </a:r>
            <a:endParaRPr lang="sl-SI" noProof="0" dirty="0"/>
          </a:p>
        </p:txBody>
      </p:sp>
      <p:sp>
        <p:nvSpPr>
          <p:cNvPr id="5"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79919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5" name="Text Placeholder 42"/>
          <p:cNvSpPr>
            <a:spLocks noGrp="1"/>
          </p:cNvSpPr>
          <p:nvPr>
            <p:ph type="body" sz="quarter" idx="12" hasCustomPrompt="1"/>
          </p:nvPr>
        </p:nvSpPr>
        <p:spPr>
          <a:xfrm>
            <a:off x="646646" y="5529912"/>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43" name="Text Placeholder 42"/>
          <p:cNvSpPr>
            <a:spLocks noGrp="1"/>
          </p:cNvSpPr>
          <p:nvPr>
            <p:ph type="body" sz="quarter" idx="10" hasCustomPrompt="1"/>
          </p:nvPr>
        </p:nvSpPr>
        <p:spPr>
          <a:xfrm>
            <a:off x="646646" y="1340769"/>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2" name="Title 1"/>
          <p:cNvSpPr>
            <a:spLocks noGrp="1"/>
          </p:cNvSpPr>
          <p:nvPr>
            <p:ph type="title" hasCustomPrompt="1"/>
          </p:nvPr>
        </p:nvSpPr>
        <p:spPr>
          <a:xfrm>
            <a:off x="529200" y="360000"/>
            <a:ext cx="11131200" cy="748508"/>
          </a:xfrm>
        </p:spPr>
        <p:txBody>
          <a:bodyPr/>
          <a:lstStyle>
            <a:lvl1pPr>
              <a:defRPr/>
            </a:lvl1pPr>
          </a:lstStyle>
          <a:p>
            <a:r>
              <a:rPr lang="sl-SI" noProof="0" dirty="0"/>
              <a:t>Agenda</a:t>
            </a:r>
          </a:p>
        </p:txBody>
      </p:sp>
      <p:sp>
        <p:nvSpPr>
          <p:cNvPr id="44" name="Text Placeholder 42"/>
          <p:cNvSpPr>
            <a:spLocks noGrp="1"/>
          </p:cNvSpPr>
          <p:nvPr>
            <p:ph type="body" sz="quarter" idx="11" hasCustomPrompt="1"/>
          </p:nvPr>
        </p:nvSpPr>
        <p:spPr>
          <a:xfrm>
            <a:off x="646646" y="1759682"/>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46" name="Text Placeholder 42"/>
          <p:cNvSpPr>
            <a:spLocks noGrp="1"/>
          </p:cNvSpPr>
          <p:nvPr>
            <p:ph type="body" sz="quarter" idx="13" hasCustomPrompt="1"/>
          </p:nvPr>
        </p:nvSpPr>
        <p:spPr>
          <a:xfrm>
            <a:off x="646646" y="2178597"/>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47" name="Text Placeholder 42"/>
          <p:cNvSpPr>
            <a:spLocks noGrp="1"/>
          </p:cNvSpPr>
          <p:nvPr>
            <p:ph type="body" sz="quarter" idx="14" hasCustomPrompt="1"/>
          </p:nvPr>
        </p:nvSpPr>
        <p:spPr>
          <a:xfrm>
            <a:off x="646646" y="2597511"/>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48" name="Text Placeholder 42"/>
          <p:cNvSpPr>
            <a:spLocks noGrp="1"/>
          </p:cNvSpPr>
          <p:nvPr>
            <p:ph type="body" sz="quarter" idx="15" hasCustomPrompt="1"/>
          </p:nvPr>
        </p:nvSpPr>
        <p:spPr>
          <a:xfrm>
            <a:off x="646646" y="3016425"/>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49" name="Text Placeholder 42"/>
          <p:cNvSpPr>
            <a:spLocks noGrp="1"/>
          </p:cNvSpPr>
          <p:nvPr>
            <p:ph type="body" sz="quarter" idx="16" hasCustomPrompt="1"/>
          </p:nvPr>
        </p:nvSpPr>
        <p:spPr>
          <a:xfrm>
            <a:off x="646646" y="3435338"/>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50" name="Text Placeholder 42"/>
          <p:cNvSpPr>
            <a:spLocks noGrp="1"/>
          </p:cNvSpPr>
          <p:nvPr>
            <p:ph type="body" sz="quarter" idx="17" hasCustomPrompt="1"/>
          </p:nvPr>
        </p:nvSpPr>
        <p:spPr>
          <a:xfrm>
            <a:off x="646646" y="3854252"/>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51" name="Text Placeholder 42"/>
          <p:cNvSpPr>
            <a:spLocks noGrp="1"/>
          </p:cNvSpPr>
          <p:nvPr>
            <p:ph type="body" sz="quarter" idx="18" hasCustomPrompt="1"/>
          </p:nvPr>
        </p:nvSpPr>
        <p:spPr>
          <a:xfrm>
            <a:off x="646646" y="4273167"/>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52" name="Text Placeholder 42"/>
          <p:cNvSpPr>
            <a:spLocks noGrp="1"/>
          </p:cNvSpPr>
          <p:nvPr>
            <p:ph type="body" sz="quarter" idx="19" hasCustomPrompt="1"/>
          </p:nvPr>
        </p:nvSpPr>
        <p:spPr>
          <a:xfrm>
            <a:off x="646646" y="4692081"/>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53" name="Text Placeholder 42"/>
          <p:cNvSpPr>
            <a:spLocks noGrp="1"/>
          </p:cNvSpPr>
          <p:nvPr>
            <p:ph type="body" sz="quarter" idx="20" hasCustomPrompt="1"/>
          </p:nvPr>
        </p:nvSpPr>
        <p:spPr>
          <a:xfrm>
            <a:off x="646646" y="5110995"/>
            <a:ext cx="10080000" cy="360363"/>
          </a:xfrm>
        </p:spPr>
        <p:txBody>
          <a:bodyPr wrap="none">
            <a:noAutofit/>
          </a:bodyPr>
          <a:lstStyle>
            <a:lvl1pPr marL="0" indent="0">
              <a:buNone/>
              <a:defRPr sz="1600"/>
            </a:lvl1pPr>
          </a:lstStyle>
          <a:p>
            <a:pPr lvl="0"/>
            <a:r>
              <a:rPr lang="sl-SI" noProof="0" dirty="0" err="1"/>
              <a:t>Click</a:t>
            </a:r>
            <a:r>
              <a:rPr lang="sl-SI" noProof="0" dirty="0"/>
              <a:t> to </a:t>
            </a:r>
            <a:r>
              <a:rPr lang="sl-SI" noProof="0" dirty="0" err="1"/>
              <a:t>add</a:t>
            </a:r>
            <a:r>
              <a:rPr lang="sl-SI" noProof="0" dirty="0"/>
              <a:t> agenda </a:t>
            </a:r>
            <a:r>
              <a:rPr lang="sl-SI" noProof="0" dirty="0" err="1"/>
              <a:t>item</a:t>
            </a:r>
            <a:endParaRPr lang="sl-SI" noProof="0" dirty="0"/>
          </a:p>
        </p:txBody>
      </p:sp>
      <p:sp>
        <p:nvSpPr>
          <p:cNvPr id="54" name="Text Placeholder 42"/>
          <p:cNvSpPr>
            <a:spLocks noGrp="1"/>
          </p:cNvSpPr>
          <p:nvPr>
            <p:ph type="body" sz="quarter" idx="21" hasCustomPrompt="1"/>
          </p:nvPr>
        </p:nvSpPr>
        <p:spPr>
          <a:xfrm>
            <a:off x="10579766" y="1340769"/>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55" name="Text Placeholder 42"/>
          <p:cNvSpPr>
            <a:spLocks noGrp="1"/>
          </p:cNvSpPr>
          <p:nvPr>
            <p:ph type="body" sz="quarter" idx="22" hasCustomPrompt="1"/>
          </p:nvPr>
        </p:nvSpPr>
        <p:spPr>
          <a:xfrm>
            <a:off x="10579766" y="1759682"/>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56" name="Text Placeholder 42"/>
          <p:cNvSpPr>
            <a:spLocks noGrp="1"/>
          </p:cNvSpPr>
          <p:nvPr>
            <p:ph type="body" sz="quarter" idx="23" hasCustomPrompt="1"/>
          </p:nvPr>
        </p:nvSpPr>
        <p:spPr>
          <a:xfrm>
            <a:off x="10579766" y="2178597"/>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57" name="Text Placeholder 42"/>
          <p:cNvSpPr>
            <a:spLocks noGrp="1"/>
          </p:cNvSpPr>
          <p:nvPr>
            <p:ph type="body" sz="quarter" idx="24" hasCustomPrompt="1"/>
          </p:nvPr>
        </p:nvSpPr>
        <p:spPr>
          <a:xfrm>
            <a:off x="10579766" y="2597511"/>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58" name="Text Placeholder 42"/>
          <p:cNvSpPr>
            <a:spLocks noGrp="1"/>
          </p:cNvSpPr>
          <p:nvPr>
            <p:ph type="body" sz="quarter" idx="25" hasCustomPrompt="1"/>
          </p:nvPr>
        </p:nvSpPr>
        <p:spPr>
          <a:xfrm>
            <a:off x="10579766" y="3016425"/>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59" name="Text Placeholder 42"/>
          <p:cNvSpPr>
            <a:spLocks noGrp="1"/>
          </p:cNvSpPr>
          <p:nvPr>
            <p:ph type="body" sz="quarter" idx="26" hasCustomPrompt="1"/>
          </p:nvPr>
        </p:nvSpPr>
        <p:spPr>
          <a:xfrm>
            <a:off x="10579766" y="3435338"/>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60" name="Text Placeholder 42"/>
          <p:cNvSpPr>
            <a:spLocks noGrp="1"/>
          </p:cNvSpPr>
          <p:nvPr>
            <p:ph type="body" sz="quarter" idx="27" hasCustomPrompt="1"/>
          </p:nvPr>
        </p:nvSpPr>
        <p:spPr>
          <a:xfrm>
            <a:off x="10579766" y="3854252"/>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61" name="Text Placeholder 42"/>
          <p:cNvSpPr>
            <a:spLocks noGrp="1"/>
          </p:cNvSpPr>
          <p:nvPr>
            <p:ph type="body" sz="quarter" idx="28" hasCustomPrompt="1"/>
          </p:nvPr>
        </p:nvSpPr>
        <p:spPr>
          <a:xfrm>
            <a:off x="10579766" y="4273167"/>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62" name="Text Placeholder 42"/>
          <p:cNvSpPr>
            <a:spLocks noGrp="1"/>
          </p:cNvSpPr>
          <p:nvPr>
            <p:ph type="body" sz="quarter" idx="29" hasCustomPrompt="1"/>
          </p:nvPr>
        </p:nvSpPr>
        <p:spPr>
          <a:xfrm>
            <a:off x="10579766" y="4692081"/>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63" name="Text Placeholder 42"/>
          <p:cNvSpPr>
            <a:spLocks noGrp="1"/>
          </p:cNvSpPr>
          <p:nvPr>
            <p:ph type="body" sz="quarter" idx="30" hasCustomPrompt="1"/>
          </p:nvPr>
        </p:nvSpPr>
        <p:spPr>
          <a:xfrm>
            <a:off x="10579766" y="5110995"/>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64" name="Text Placeholder 42"/>
          <p:cNvSpPr>
            <a:spLocks noGrp="1"/>
          </p:cNvSpPr>
          <p:nvPr>
            <p:ph type="body" sz="quarter" idx="31" hasCustomPrompt="1"/>
          </p:nvPr>
        </p:nvSpPr>
        <p:spPr>
          <a:xfrm>
            <a:off x="10579766" y="5529912"/>
            <a:ext cx="960000" cy="360363"/>
          </a:xfrm>
        </p:spPr>
        <p:txBody>
          <a:bodyPr wrap="none">
            <a:noAutofit/>
          </a:bodyPr>
          <a:lstStyle>
            <a:lvl1pPr marL="0" indent="0" algn="r">
              <a:buNone/>
              <a:defRPr sz="1600" b="1">
                <a:solidFill>
                  <a:schemeClr val="bg2"/>
                </a:solidFill>
              </a:defRPr>
            </a:lvl1pPr>
          </a:lstStyle>
          <a:p>
            <a:pPr lvl="0"/>
            <a:r>
              <a:rPr lang="sl-SI" noProof="0" dirty="0" err="1"/>
              <a:t>page</a:t>
            </a:r>
            <a:endParaRPr lang="sl-SI" noProof="0" dirty="0"/>
          </a:p>
        </p:txBody>
      </p:sp>
      <p:sp>
        <p:nvSpPr>
          <p:cNvPr id="25"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Tree>
    <p:extLst>
      <p:ext uri="{BB962C8B-B14F-4D97-AF65-F5344CB8AC3E}">
        <p14:creationId xmlns:p14="http://schemas.microsoft.com/office/powerpoint/2010/main" val="241305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la slika">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99364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noProof="0" smtClean="0"/>
              <a:pPr/>
              <a:t>‹#›</a:t>
            </a:fld>
            <a:endParaRPr lang="sl-SI" noProof="0" dirty="0"/>
          </a:p>
        </p:txBody>
      </p:sp>
      <p:sp>
        <p:nvSpPr>
          <p:cNvPr id="4" name="Picture Placeholder 3"/>
          <p:cNvSpPr>
            <a:spLocks noGrp="1" noChangeAspect="1"/>
          </p:cNvSpPr>
          <p:nvPr>
            <p:ph type="pic" sz="quarter" idx="10"/>
          </p:nvPr>
        </p:nvSpPr>
        <p:spPr>
          <a:xfrm>
            <a:off x="0" y="-93600"/>
            <a:ext cx="12193200" cy="7044357"/>
          </a:xfrm>
        </p:spPr>
        <p:txBody>
          <a:bodyPr/>
          <a:lstStyle/>
          <a:p>
            <a:r>
              <a:rPr lang="en-US"/>
              <a:t>Click icon to add picture</a:t>
            </a:r>
            <a:endParaRPr lang="en-GB"/>
          </a:p>
        </p:txBody>
      </p:sp>
    </p:spTree>
    <p:extLst>
      <p:ext uri="{BB962C8B-B14F-4D97-AF65-F5344CB8AC3E}">
        <p14:creationId xmlns:p14="http://schemas.microsoft.com/office/powerpoint/2010/main" val="352376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6.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0" y="5943600"/>
            <a:ext cx="121920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0502" y="360000"/>
            <a:ext cx="11131200" cy="1368000"/>
          </a:xfrm>
          <a:prstGeom prst="rect">
            <a:avLst/>
          </a:prstGeom>
        </p:spPr>
        <p:txBody>
          <a:bodyPr vert="horz" lIns="91440" tIns="45720" rIns="91440" bIns="45720" rtlCol="0" anchor="t" anchorCtr="0">
            <a:normAutofit/>
          </a:bodyPr>
          <a:lstStyle/>
          <a:p>
            <a:r>
              <a:rPr lang="en-US" noProof="0"/>
              <a:t>Click to edit Master title style</a:t>
            </a:r>
            <a:endParaRPr lang="sl-SI" noProof="0" dirty="0"/>
          </a:p>
        </p:txBody>
      </p:sp>
      <p:sp>
        <p:nvSpPr>
          <p:cNvPr id="3" name="Text Placeholder 2"/>
          <p:cNvSpPr>
            <a:spLocks noGrp="1"/>
          </p:cNvSpPr>
          <p:nvPr>
            <p:ph type="body" idx="1"/>
          </p:nvPr>
        </p:nvSpPr>
        <p:spPr>
          <a:xfrm>
            <a:off x="647633" y="1980000"/>
            <a:ext cx="10884682" cy="3780000"/>
          </a:xfrm>
          <a:prstGeom prst="rect">
            <a:avLst/>
          </a:prstGeom>
        </p:spPr>
        <p:txBody>
          <a:bodyPr vert="horz" wrap="square"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dirty="0"/>
          </a:p>
        </p:txBody>
      </p:sp>
      <p:sp>
        <p:nvSpPr>
          <p:cNvPr id="4" name="Slide Number Placeholder 3"/>
          <p:cNvSpPr>
            <a:spLocks noGrp="1"/>
          </p:cNvSpPr>
          <p:nvPr>
            <p:ph type="sldNum" sz="quarter" idx="4"/>
          </p:nvPr>
        </p:nvSpPr>
        <p:spPr>
          <a:xfrm>
            <a:off x="9911027" y="6648067"/>
            <a:ext cx="1632181" cy="182562"/>
          </a:xfrm>
          <a:prstGeom prst="rect">
            <a:avLst/>
          </a:prstGeom>
        </p:spPr>
        <p:txBody>
          <a:bodyPr vert="horz" lIns="91440" tIns="0" rIns="0" bIns="0" rtlCol="0" anchor="ctr" anchorCtr="0"/>
          <a:lstStyle>
            <a:lvl1pPr algn="r">
              <a:defRPr sz="1000">
                <a:solidFill>
                  <a:schemeClr val="tx2"/>
                </a:solidFill>
              </a:defRPr>
            </a:lvl1pPr>
          </a:lstStyle>
          <a:p>
            <a:fld id="{4E4FABFB-D960-4827-A99E-1FF56FC4539E}" type="slidenum">
              <a:rPr lang="sl-SI" smtClean="0"/>
              <a:pPr/>
              <a:t>‹#›</a:t>
            </a:fld>
            <a:endParaRPr lang="sl-SI" dirty="0"/>
          </a:p>
        </p:txBody>
      </p:sp>
    </p:spTree>
    <p:extLst>
      <p:ext uri="{BB962C8B-B14F-4D97-AF65-F5344CB8AC3E}">
        <p14:creationId xmlns:p14="http://schemas.microsoft.com/office/powerpoint/2010/main" val="301585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4" r:id="rId6"/>
    <p:sldLayoutId id="2147483657" r:id="rId7"/>
    <p:sldLayoutId id="2147483656" r:id="rId8"/>
    <p:sldLayoutId id="2147483655" r:id="rId9"/>
  </p:sldLayoutIdLst>
  <p:hf hdr="0" ftr="0" dt="0"/>
  <p:txStyles>
    <p:titleStyle>
      <a:lvl1pPr algn="l" defTabSz="914400" rtl="0" eaLnBrk="1" latinLnBrk="0" hangingPunct="1">
        <a:lnSpc>
          <a:spcPts val="4800"/>
        </a:lnSpc>
        <a:spcBef>
          <a:spcPct val="0"/>
        </a:spcBef>
        <a:buNone/>
        <a:defRPr sz="4400" kern="1200">
          <a:solidFill>
            <a:schemeClr val="tx1"/>
          </a:solidFill>
          <a:latin typeface="+mj-lt"/>
          <a:ea typeface="+mj-ea"/>
          <a:cs typeface="+mj-cs"/>
        </a:defRPr>
      </a:lvl1pPr>
    </p:titleStyle>
    <p:bodyStyle>
      <a:lvl1pPr marL="144000" indent="-144000" algn="l" defTabSz="914400" rtl="0" eaLnBrk="1" latinLnBrk="0" hangingPunct="1">
        <a:spcBef>
          <a:spcPts val="40"/>
        </a:spcBef>
        <a:buFont typeface="Arial" panose="020B0604020202020204" pitchFamily="34" charset="0"/>
        <a:buChar char="•"/>
        <a:defRPr sz="2000" kern="1200">
          <a:solidFill>
            <a:schemeClr val="tx1"/>
          </a:solidFill>
          <a:latin typeface="+mn-lt"/>
          <a:ea typeface="+mn-ea"/>
          <a:cs typeface="+mn-cs"/>
        </a:defRPr>
      </a:lvl1pPr>
      <a:lvl2pPr marL="288000" indent="-144000" algn="l" defTabSz="914400" rtl="0" eaLnBrk="1" latinLnBrk="0" hangingPunct="1">
        <a:spcBef>
          <a:spcPts val="40"/>
        </a:spcBef>
        <a:buFont typeface="Arial" panose="020B0604020202020204" pitchFamily="34" charset="0"/>
        <a:buChar char="•"/>
        <a:defRPr sz="1800" kern="1200">
          <a:solidFill>
            <a:schemeClr val="tx1"/>
          </a:solidFill>
          <a:latin typeface="+mn-lt"/>
          <a:ea typeface="+mn-ea"/>
          <a:cs typeface="+mn-cs"/>
        </a:defRPr>
      </a:lvl2pPr>
      <a:lvl3pPr marL="432000" indent="-144000" algn="l" defTabSz="914400" rtl="0" eaLnBrk="1" latinLnBrk="0" hangingPunct="1">
        <a:spcBef>
          <a:spcPts val="40"/>
        </a:spcBef>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spcBef>
          <a:spcPts val="40"/>
        </a:spcBef>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spcBef>
          <a:spcPts val="4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E4E56-30C1-269C-D42F-15E33CBD7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I" dirty="0"/>
          </a:p>
        </p:txBody>
      </p:sp>
      <p:sp>
        <p:nvSpPr>
          <p:cNvPr id="3" name="Text Placeholder 2">
            <a:extLst>
              <a:ext uri="{FF2B5EF4-FFF2-40B4-BE49-F238E27FC236}">
                <a16:creationId xmlns:a16="http://schemas.microsoft.com/office/drawing/2014/main" id="{FB2DF5E9-7F4F-10EC-5D7C-3A6D6F5B2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I" dirty="0"/>
          </a:p>
        </p:txBody>
      </p:sp>
      <p:sp>
        <p:nvSpPr>
          <p:cNvPr id="4" name="Date Placeholder 3">
            <a:extLst>
              <a:ext uri="{FF2B5EF4-FFF2-40B4-BE49-F238E27FC236}">
                <a16:creationId xmlns:a16="http://schemas.microsoft.com/office/drawing/2014/main" id="{4D5683C1-2BF2-B944-3052-0A0664817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B8D28-25B4-2742-8187-64150AA05B99}" type="datetimeFigureOut">
              <a:rPr lang="en-SI" smtClean="0"/>
              <a:t>06/07/2022</a:t>
            </a:fld>
            <a:endParaRPr lang="en-SI"/>
          </a:p>
        </p:txBody>
      </p:sp>
      <p:sp>
        <p:nvSpPr>
          <p:cNvPr id="5" name="Footer Placeholder 4">
            <a:extLst>
              <a:ext uri="{FF2B5EF4-FFF2-40B4-BE49-F238E27FC236}">
                <a16:creationId xmlns:a16="http://schemas.microsoft.com/office/drawing/2014/main" id="{33792CFB-4317-4906-E35D-CCFFA88AF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67406429-7588-5B3F-DAD4-AB9F9F6D13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4D6BD-7E7A-6E43-B1BB-2BFCB07B18E7}" type="slidenum">
              <a:rPr lang="en-SI" smtClean="0"/>
              <a:t>‹#›</a:t>
            </a:fld>
            <a:endParaRPr lang="en-SI"/>
          </a:p>
        </p:txBody>
      </p:sp>
      <p:pic>
        <p:nvPicPr>
          <p:cNvPr id="7" name="Picture 6">
            <a:extLst>
              <a:ext uri="{FF2B5EF4-FFF2-40B4-BE49-F238E27FC236}">
                <a16:creationId xmlns:a16="http://schemas.microsoft.com/office/drawing/2014/main" id="{1C1663D6-52DB-16E4-2283-C5257B08CFC7}"/>
              </a:ext>
            </a:extLst>
          </p:cNvPr>
          <p:cNvPicPr>
            <a:picLocks noChangeAspect="1"/>
          </p:cNvPicPr>
          <p:nvPr userDrawn="1"/>
        </p:nvPicPr>
        <p:blipFill>
          <a:blip r:embed="rId13"/>
          <a:stretch>
            <a:fillRect/>
          </a:stretch>
        </p:blipFill>
        <p:spPr>
          <a:xfrm>
            <a:off x="-51309" y="6028944"/>
            <a:ext cx="12285827" cy="838327"/>
          </a:xfrm>
          <a:prstGeom prst="rect">
            <a:avLst/>
          </a:prstGeom>
        </p:spPr>
      </p:pic>
      <p:pic>
        <p:nvPicPr>
          <p:cNvPr id="8" name="Picture 7">
            <a:extLst>
              <a:ext uri="{FF2B5EF4-FFF2-40B4-BE49-F238E27FC236}">
                <a16:creationId xmlns:a16="http://schemas.microsoft.com/office/drawing/2014/main" id="{8235FA44-E08E-01D8-CE90-C49BA222404A}"/>
              </a:ext>
            </a:extLst>
          </p:cNvPr>
          <p:cNvPicPr>
            <a:picLocks noChangeAspect="1"/>
          </p:cNvPicPr>
          <p:nvPr userDrawn="1"/>
        </p:nvPicPr>
        <p:blipFill>
          <a:blip r:embed="rId14"/>
          <a:stretch>
            <a:fillRect/>
          </a:stretch>
        </p:blipFill>
        <p:spPr>
          <a:xfrm>
            <a:off x="84582" y="6175185"/>
            <a:ext cx="592836" cy="592836"/>
          </a:xfrm>
          <a:prstGeom prst="rect">
            <a:avLst/>
          </a:prstGeom>
        </p:spPr>
      </p:pic>
      <p:pic>
        <p:nvPicPr>
          <p:cNvPr id="9" name="Picture 8">
            <a:extLst>
              <a:ext uri="{FF2B5EF4-FFF2-40B4-BE49-F238E27FC236}">
                <a16:creationId xmlns:a16="http://schemas.microsoft.com/office/drawing/2014/main" id="{90D49E7A-C97B-0EAA-F396-58625DAA6A4A}"/>
              </a:ext>
            </a:extLst>
          </p:cNvPr>
          <p:cNvPicPr>
            <a:picLocks noChangeAspect="1"/>
          </p:cNvPicPr>
          <p:nvPr userDrawn="1"/>
        </p:nvPicPr>
        <p:blipFill>
          <a:blip r:embed="rId15"/>
          <a:stretch>
            <a:fillRect/>
          </a:stretch>
        </p:blipFill>
        <p:spPr>
          <a:xfrm>
            <a:off x="11353800" y="6151553"/>
            <a:ext cx="706882" cy="616467"/>
          </a:xfrm>
          <a:prstGeom prst="rect">
            <a:avLst/>
          </a:prstGeom>
        </p:spPr>
      </p:pic>
    </p:spTree>
    <p:extLst>
      <p:ext uri="{BB962C8B-B14F-4D97-AF65-F5344CB8AC3E}">
        <p14:creationId xmlns:p14="http://schemas.microsoft.com/office/powerpoint/2010/main" val="1816358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c.europa.eu/info/publications/210706-sustainable-finance-strategy_s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br.org/search?term=dambisa%20moyo"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eesc.europa.eu/en/our-work/opinions-information-reports/opinions/2030-agenda-european-union-committed-support-sustainable-development-goals-globally-own-initiative-opinio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SL/TXT/PDF/?uri=CELEX:52018DC0097&amp;from=S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971C-8251-B6D4-F3B1-D71434D18B71}"/>
              </a:ext>
            </a:extLst>
          </p:cNvPr>
          <p:cNvSpPr>
            <a:spLocks noGrp="1"/>
          </p:cNvSpPr>
          <p:nvPr>
            <p:ph type="ctrTitle"/>
          </p:nvPr>
        </p:nvSpPr>
        <p:spPr/>
        <p:txBody>
          <a:bodyPr>
            <a:normAutofit/>
          </a:bodyPr>
          <a:lstStyle/>
          <a:p>
            <a:r>
              <a:rPr lang="sl-SI" dirty="0"/>
              <a:t>Maša Švab</a:t>
            </a:r>
            <a:br>
              <a:rPr lang="sl-SI" dirty="0"/>
            </a:br>
            <a:r>
              <a:rPr lang="sl-SI" sz="3600" dirty="0"/>
              <a:t>Koordinatorka trajnostnega razvoja v NLB </a:t>
            </a:r>
            <a:endParaRPr lang="en-SI" dirty="0"/>
          </a:p>
        </p:txBody>
      </p:sp>
      <p:sp>
        <p:nvSpPr>
          <p:cNvPr id="3" name="Subtitle 2">
            <a:extLst>
              <a:ext uri="{FF2B5EF4-FFF2-40B4-BE49-F238E27FC236}">
                <a16:creationId xmlns:a16="http://schemas.microsoft.com/office/drawing/2014/main" id="{A4A75374-F341-7C07-6FF6-CD5961E8CF11}"/>
              </a:ext>
            </a:extLst>
          </p:cNvPr>
          <p:cNvSpPr>
            <a:spLocks noGrp="1"/>
          </p:cNvSpPr>
          <p:nvPr>
            <p:ph type="subTitle" idx="1"/>
          </p:nvPr>
        </p:nvSpPr>
        <p:spPr/>
        <p:txBody>
          <a:bodyPr/>
          <a:lstStyle/>
          <a:p>
            <a:r>
              <a:rPr lang="sl-SI" dirty="0"/>
              <a:t>Kaj prinašajo trajnostne finance?</a:t>
            </a:r>
            <a:endParaRPr lang="en-SI" dirty="0"/>
          </a:p>
        </p:txBody>
      </p:sp>
    </p:spTree>
    <p:extLst>
      <p:ext uri="{BB962C8B-B14F-4D97-AF65-F5344CB8AC3E}">
        <p14:creationId xmlns:p14="http://schemas.microsoft.com/office/powerpoint/2010/main" val="31895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0" y="360000"/>
            <a:ext cx="11543464" cy="1368000"/>
          </a:xfrm>
        </p:spPr>
        <p:txBody>
          <a:bodyPr>
            <a:normAutofit/>
          </a:bodyPr>
          <a:lstStyle/>
          <a:p>
            <a:r>
              <a:rPr lang="sl-SI" sz="4000" dirty="0">
                <a:solidFill>
                  <a:schemeClr val="bg2"/>
                </a:solidFill>
              </a:rPr>
              <a:t>Prenovljena EU strategija trajnostnih financ (2021)</a:t>
            </a:r>
            <a:endParaRPr lang="en-GB" sz="4000" dirty="0">
              <a:solidFill>
                <a:schemeClr val="bg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27691A58-7DB2-45F4-A953-0ACC8A74BBA3}"/>
              </a:ext>
            </a:extLst>
          </p:cNvPr>
          <p:cNvPicPr/>
          <p:nvPr/>
        </p:nvPicPr>
        <p:blipFill rotWithShape="1">
          <a:blip r:embed="rId3"/>
          <a:srcRect l="22046" t="17086" r="4567" b="8964"/>
          <a:stretch/>
        </p:blipFill>
        <p:spPr bwMode="auto">
          <a:xfrm>
            <a:off x="2567608" y="1363176"/>
            <a:ext cx="6912768" cy="413164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C78DC00-0770-4B93-8713-81B54444915C}"/>
              </a:ext>
            </a:extLst>
          </p:cNvPr>
          <p:cNvSpPr txBox="1"/>
          <p:nvPr/>
        </p:nvSpPr>
        <p:spPr>
          <a:xfrm>
            <a:off x="2567608" y="6128668"/>
            <a:ext cx="27879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757575"/>
                </a:solidFill>
                <a:effectLst/>
                <a:uLnTx/>
                <a:uFillTx/>
                <a:latin typeface="Arial"/>
                <a:ea typeface="+mn-ea"/>
                <a:cs typeface="+mn-cs"/>
              </a:rPr>
              <a:t>Strategija dostopna </a:t>
            </a:r>
            <a:r>
              <a:rPr kumimoji="0" lang="sl-SI" sz="1800" b="0" i="0" u="none" strike="noStrike" kern="1200" cap="none" spc="0" normalizeH="0" baseline="0" noProof="0" dirty="0">
                <a:ln>
                  <a:noFill/>
                </a:ln>
                <a:solidFill>
                  <a:srgbClr val="757575"/>
                </a:solidFill>
                <a:effectLst/>
                <a:uLnTx/>
                <a:uFillTx/>
                <a:latin typeface="Arial"/>
                <a:ea typeface="+mn-ea"/>
                <a:cs typeface="+mn-cs"/>
                <a:hlinkClick r:id="rId4"/>
              </a:rPr>
              <a:t>tukaj</a:t>
            </a:r>
            <a:r>
              <a:rPr kumimoji="0" lang="sl-SI" sz="1800" b="0" i="0" u="none" strike="noStrike" kern="1200" cap="none" spc="0" normalizeH="0" baseline="0" noProof="0" dirty="0">
                <a:ln>
                  <a:noFill/>
                </a:ln>
                <a:solidFill>
                  <a:srgbClr val="757575"/>
                </a:solidFill>
                <a:effectLst/>
                <a:uLnTx/>
                <a:uFillTx/>
                <a:latin typeface="Arial"/>
                <a:ea typeface="+mn-ea"/>
                <a:cs typeface="+mn-cs"/>
              </a:rPr>
              <a:t>.</a:t>
            </a:r>
          </a:p>
        </p:txBody>
      </p:sp>
    </p:spTree>
    <p:extLst>
      <p:ext uri="{BB962C8B-B14F-4D97-AF65-F5344CB8AC3E}">
        <p14:creationId xmlns:p14="http://schemas.microsoft.com/office/powerpoint/2010/main" val="417298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9766-5B4C-4600-8249-B5417B73A988}"/>
              </a:ext>
            </a:extLst>
          </p:cNvPr>
          <p:cNvSpPr>
            <a:spLocks noGrp="1"/>
          </p:cNvSpPr>
          <p:nvPr>
            <p:ph type="title"/>
          </p:nvPr>
        </p:nvSpPr>
        <p:spPr/>
        <p:txBody>
          <a:bodyPr>
            <a:normAutofit/>
          </a:bodyPr>
          <a:lstStyle/>
          <a:p>
            <a:r>
              <a:rPr lang="sl-SI" sz="4000" dirty="0">
                <a:solidFill>
                  <a:schemeClr val="bg2"/>
                </a:solidFill>
              </a:rPr>
              <a:t>Trajnostne finance v EU</a:t>
            </a:r>
          </a:p>
        </p:txBody>
      </p:sp>
      <p:sp>
        <p:nvSpPr>
          <p:cNvPr id="3" name="Content Placeholder 2">
            <a:extLst>
              <a:ext uri="{FF2B5EF4-FFF2-40B4-BE49-F238E27FC236}">
                <a16:creationId xmlns:a16="http://schemas.microsoft.com/office/drawing/2014/main" id="{F0175C6A-1076-4EB9-9D52-1602657A5A24}"/>
              </a:ext>
            </a:extLst>
          </p:cNvPr>
          <p:cNvSpPr>
            <a:spLocks noGrp="1"/>
          </p:cNvSpPr>
          <p:nvPr>
            <p:ph sz="half" idx="1"/>
          </p:nvPr>
        </p:nvSpPr>
        <p:spPr>
          <a:xfrm>
            <a:off x="623392" y="1363400"/>
            <a:ext cx="6579789" cy="4131200"/>
          </a:xfrm>
        </p:spPr>
        <p:txBody>
          <a:bodyPr/>
          <a:lstStyle/>
          <a:p>
            <a:r>
              <a:rPr lang="sl-SI" sz="1700" dirty="0"/>
              <a:t>V prihodnjih letih se obeta </a:t>
            </a:r>
            <a:r>
              <a:rPr lang="sl-SI" sz="1700" dirty="0">
                <a:solidFill>
                  <a:schemeClr val="bg2">
                    <a:lumMod val="75000"/>
                  </a:schemeClr>
                </a:solidFill>
              </a:rPr>
              <a:t>vsebinska transformacija financ</a:t>
            </a:r>
            <a:r>
              <a:rPr lang="sl-SI" sz="1700" dirty="0"/>
              <a:t>. </a:t>
            </a:r>
          </a:p>
          <a:p>
            <a:r>
              <a:rPr lang="sl-SI" sz="1700" dirty="0"/>
              <a:t>V ozadju želja po </a:t>
            </a:r>
            <a:r>
              <a:rPr lang="sl-SI" sz="1700" dirty="0">
                <a:solidFill>
                  <a:schemeClr val="bg2">
                    <a:lumMod val="75000"/>
                  </a:schemeClr>
                </a:solidFill>
              </a:rPr>
              <a:t>preusmeritvi kapitalskih tokov </a:t>
            </a:r>
            <a:r>
              <a:rPr lang="sl-SI" sz="1700" dirty="0"/>
              <a:t>v trajnostne cilje zaradi potrebe po pospešenem razogljičenju gospodarstva, ki bo terjala obsežne javne in zasebne investicije v zeleni &amp; digitalni prehod skozi daljše časovno obdobje. </a:t>
            </a:r>
          </a:p>
          <a:p>
            <a:r>
              <a:rPr lang="sl-SI" sz="1700" dirty="0"/>
              <a:t>Osrednja vloga </a:t>
            </a:r>
            <a:r>
              <a:rPr lang="sl-SI" sz="1700" dirty="0">
                <a:solidFill>
                  <a:schemeClr val="bg2">
                    <a:lumMod val="75000"/>
                  </a:schemeClr>
                </a:solidFill>
              </a:rPr>
              <a:t>Taksonomije</a:t>
            </a:r>
            <a:r>
              <a:rPr lang="sl-SI" sz="1700" dirty="0"/>
              <a:t> in </a:t>
            </a:r>
            <a:r>
              <a:rPr lang="sl-SI" sz="1700" dirty="0">
                <a:solidFill>
                  <a:schemeClr val="bg2">
                    <a:lumMod val="75000"/>
                  </a:schemeClr>
                </a:solidFill>
              </a:rPr>
              <a:t>trajnostnih razkritij</a:t>
            </a:r>
            <a:r>
              <a:rPr lang="sl-SI" sz="1700" dirty="0"/>
              <a:t> pri preusmerjanju financ. </a:t>
            </a:r>
          </a:p>
          <a:p>
            <a:r>
              <a:rPr lang="sl-SI" sz="1700" dirty="0"/>
              <a:t>Prihajajoči </a:t>
            </a:r>
            <a:r>
              <a:rPr lang="sl-SI" sz="1700" dirty="0">
                <a:solidFill>
                  <a:schemeClr val="bg2">
                    <a:lumMod val="75000"/>
                  </a:schemeClr>
                </a:solidFill>
              </a:rPr>
              <a:t>Direktiva glede poročanja podjetij o trajnosti &amp; Direktiva o skrbnem pregledu v podjetjih glede trajnosti </a:t>
            </a:r>
            <a:r>
              <a:rPr lang="sl-SI" sz="1700" dirty="0"/>
              <a:t>predstavljata pomemben mejnik pri razvoju razkritij</a:t>
            </a:r>
            <a:r>
              <a:rPr lang="sl-SI" sz="1700" dirty="0">
                <a:solidFill>
                  <a:schemeClr val="bg2">
                    <a:lumMod val="75000"/>
                  </a:schemeClr>
                </a:solidFill>
              </a:rPr>
              <a:t>. </a:t>
            </a:r>
          </a:p>
          <a:p>
            <a:r>
              <a:rPr lang="sl-SI" sz="1700" dirty="0"/>
              <a:t>Pomembne implikacije za </a:t>
            </a:r>
            <a:r>
              <a:rPr lang="sl-SI" sz="1700" dirty="0">
                <a:solidFill>
                  <a:schemeClr val="bg2">
                    <a:lumMod val="75000"/>
                  </a:schemeClr>
                </a:solidFill>
              </a:rPr>
              <a:t>strategijo in poslovne modele </a:t>
            </a:r>
            <a:r>
              <a:rPr lang="sl-SI" sz="1700" dirty="0"/>
              <a:t>v finančni industriji. </a:t>
            </a:r>
          </a:p>
          <a:p>
            <a:r>
              <a:rPr lang="sl-SI" sz="1700" dirty="0"/>
              <a:t>Pomembne implikacije za </a:t>
            </a:r>
            <a:r>
              <a:rPr lang="sl-SI" sz="1700" dirty="0">
                <a:solidFill>
                  <a:schemeClr val="bg2">
                    <a:lumMod val="75000"/>
                  </a:schemeClr>
                </a:solidFill>
              </a:rPr>
              <a:t>finančni nadzor in kapitalsko regulacijo</a:t>
            </a:r>
            <a:r>
              <a:rPr lang="sl-SI" sz="1700" dirty="0"/>
              <a:t>. </a:t>
            </a:r>
          </a:p>
          <a:p>
            <a:r>
              <a:rPr lang="sl-SI" sz="1700" dirty="0">
                <a:solidFill>
                  <a:schemeClr val="bg2">
                    <a:lumMod val="75000"/>
                  </a:schemeClr>
                </a:solidFill>
              </a:rPr>
              <a:t>Globalne ambicije EU</a:t>
            </a:r>
            <a:r>
              <a:rPr lang="sl-SI" sz="1700" dirty="0"/>
              <a:t>. </a:t>
            </a:r>
          </a:p>
          <a:p>
            <a:r>
              <a:rPr lang="sl-SI" sz="1700" dirty="0"/>
              <a:t>Za </a:t>
            </a:r>
            <a:r>
              <a:rPr lang="sl-SI" sz="1700" dirty="0">
                <a:solidFill>
                  <a:schemeClr val="bg2">
                    <a:lumMod val="75000"/>
                  </a:schemeClr>
                </a:solidFill>
              </a:rPr>
              <a:t>uspeh</a:t>
            </a:r>
            <a:r>
              <a:rPr lang="sl-SI" sz="1700" dirty="0"/>
              <a:t> bo ključen </a:t>
            </a:r>
            <a:r>
              <a:rPr lang="sl-SI" sz="1700" dirty="0">
                <a:solidFill>
                  <a:schemeClr val="bg2">
                    <a:lumMod val="75000"/>
                  </a:schemeClr>
                </a:solidFill>
              </a:rPr>
              <a:t>dejanski odziv tržnih udeležencev</a:t>
            </a:r>
            <a:r>
              <a:rPr lang="sl-SI" sz="1700" dirty="0"/>
              <a:t>.</a:t>
            </a:r>
          </a:p>
        </p:txBody>
      </p:sp>
      <p:pic>
        <p:nvPicPr>
          <p:cNvPr id="7" name="Content Placeholder 6" descr="A picture containing outdoor, building, city&#10;&#10;Description automatically generated">
            <a:extLst>
              <a:ext uri="{FF2B5EF4-FFF2-40B4-BE49-F238E27FC236}">
                <a16:creationId xmlns:a16="http://schemas.microsoft.com/office/drawing/2014/main" id="{FB02CB12-C2D7-420C-A615-1EE950A7BD6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6169" y="1363400"/>
            <a:ext cx="4664333" cy="4513872"/>
          </a:xfrm>
        </p:spPr>
      </p:pic>
      <p:sp>
        <p:nvSpPr>
          <p:cNvPr id="5" name="Slide Number Placeholder 4">
            <a:extLst>
              <a:ext uri="{FF2B5EF4-FFF2-40B4-BE49-F238E27FC236}">
                <a16:creationId xmlns:a16="http://schemas.microsoft.com/office/drawing/2014/main" id="{8B18F8B1-480E-446B-B936-A1B204019A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6691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83FD-44A0-474E-82D1-5C8B16D5F719}"/>
              </a:ext>
            </a:extLst>
          </p:cNvPr>
          <p:cNvSpPr>
            <a:spLocks noGrp="1"/>
          </p:cNvSpPr>
          <p:nvPr>
            <p:ph type="title"/>
          </p:nvPr>
        </p:nvSpPr>
        <p:spPr>
          <a:xfrm>
            <a:off x="695400" y="2348880"/>
            <a:ext cx="11131200" cy="1368000"/>
          </a:xfrm>
        </p:spPr>
        <p:txBody>
          <a:bodyPr/>
          <a:lstStyle/>
          <a:p>
            <a:pPr algn="ctr"/>
            <a:r>
              <a:rPr lang="sl-SI" sz="4400" dirty="0"/>
              <a:t>Nadgradnja skrbnega pregleda strank</a:t>
            </a:r>
            <a:endParaRPr lang="sl-SI" dirty="0"/>
          </a:p>
        </p:txBody>
      </p:sp>
      <p:sp>
        <p:nvSpPr>
          <p:cNvPr id="3" name="Slide Number Placeholder 2">
            <a:extLst>
              <a:ext uri="{FF2B5EF4-FFF2-40B4-BE49-F238E27FC236}">
                <a16:creationId xmlns:a16="http://schemas.microsoft.com/office/drawing/2014/main" id="{4A88D9B5-5C71-4BC0-AE2E-13E47E57B6B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4291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962F46-5ED7-45BB-9A93-C9F6D5312487}"/>
              </a:ext>
            </a:extLst>
          </p:cNvPr>
          <p:cNvSpPr>
            <a:spLocks noGrp="1"/>
          </p:cNvSpPr>
          <p:nvPr>
            <p:ph type="title"/>
          </p:nvPr>
        </p:nvSpPr>
        <p:spPr>
          <a:xfrm>
            <a:off x="606787" y="407932"/>
            <a:ext cx="11131200" cy="1368000"/>
          </a:xfrm>
        </p:spPr>
        <p:txBody>
          <a:bodyPr anchor="t">
            <a:noAutofit/>
          </a:bodyPr>
          <a:lstStyle/>
          <a:p>
            <a:pPr>
              <a:lnSpc>
                <a:spcPct val="100000"/>
              </a:lnSpc>
            </a:pPr>
            <a:r>
              <a:rPr lang="sl-SI" sz="4000" dirty="0">
                <a:solidFill>
                  <a:schemeClr val="bg2"/>
                </a:solidFill>
              </a:rPr>
              <a:t>Upravljanje z ESG tveganji</a:t>
            </a:r>
            <a:endParaRPr lang="en-AU" sz="4000" dirty="0">
              <a:solidFill>
                <a:schemeClr val="bg2"/>
              </a:solidFill>
            </a:endParaRPr>
          </a:p>
        </p:txBody>
      </p:sp>
      <p:sp>
        <p:nvSpPr>
          <p:cNvPr id="4" name="Slide Number Placeholder 3">
            <a:extLst>
              <a:ext uri="{FF2B5EF4-FFF2-40B4-BE49-F238E27FC236}">
                <a16:creationId xmlns:a16="http://schemas.microsoft.com/office/drawing/2014/main" id="{0B8D6920-5A53-4150-B2DD-819914A4B593}"/>
              </a:ext>
            </a:extLst>
          </p:cNvPr>
          <p:cNvSpPr>
            <a:spLocks noGrp="1"/>
          </p:cNvSpPr>
          <p:nvPr>
            <p:ph type="sldNum" sz="quarter" idx="4"/>
          </p:nvPr>
        </p:nvSpPr>
        <p:spPr>
          <a:xfrm>
            <a:off x="9936427" y="6648067"/>
            <a:ext cx="1632181" cy="182562"/>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sl-SI" sz="10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929" y="1556792"/>
            <a:ext cx="8232915" cy="4282321"/>
          </a:xfrm>
          <a:prstGeom prst="rect">
            <a:avLst/>
          </a:prstGeom>
          <a:noFill/>
        </p:spPr>
      </p:pic>
    </p:spTree>
    <p:extLst>
      <p:ext uri="{BB962C8B-B14F-4D97-AF65-F5344CB8AC3E}">
        <p14:creationId xmlns:p14="http://schemas.microsoft.com/office/powerpoint/2010/main" val="347697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CDC7-6F81-48E3-A824-986DCA51FEC6}"/>
              </a:ext>
            </a:extLst>
          </p:cNvPr>
          <p:cNvSpPr>
            <a:spLocks noGrp="1"/>
          </p:cNvSpPr>
          <p:nvPr>
            <p:ph type="title"/>
          </p:nvPr>
        </p:nvSpPr>
        <p:spPr>
          <a:xfrm>
            <a:off x="335360" y="168009"/>
            <a:ext cx="11131200" cy="1052776"/>
          </a:xfrm>
        </p:spPr>
        <p:txBody>
          <a:bodyPr>
            <a:normAutofit fontScale="90000"/>
          </a:bodyPr>
          <a:lstStyle/>
          <a:p>
            <a:r>
              <a:rPr lang="sl-SI" dirty="0">
                <a:solidFill>
                  <a:schemeClr val="bg2"/>
                </a:solidFill>
              </a:rPr>
              <a:t>Ravni obvladovanja ESG tveganj v NLB Skupini</a:t>
            </a:r>
          </a:p>
        </p:txBody>
      </p:sp>
      <p:sp>
        <p:nvSpPr>
          <p:cNvPr id="4" name="Slide Number Placeholder 3">
            <a:extLst>
              <a:ext uri="{FF2B5EF4-FFF2-40B4-BE49-F238E27FC236}">
                <a16:creationId xmlns:a16="http://schemas.microsoft.com/office/drawing/2014/main" id="{0461A00F-1D64-4C27-8F5B-9F7F1ED97CE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F54ACCA0-10E9-42A2-AE4C-00573D5429CF}"/>
              </a:ext>
            </a:extLst>
          </p:cNvPr>
          <p:cNvSpPr/>
          <p:nvPr/>
        </p:nvSpPr>
        <p:spPr>
          <a:xfrm>
            <a:off x="1219340" y="1684036"/>
            <a:ext cx="2932444" cy="6183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FFFFFF"/>
                </a:solidFill>
                <a:effectLst/>
                <a:uLnTx/>
                <a:uFillTx/>
                <a:latin typeface="Arial"/>
                <a:ea typeface="+mn-ea"/>
                <a:cs typeface="+mn-cs"/>
              </a:rPr>
              <a:t>PREOBRAZBA</a:t>
            </a:r>
          </a:p>
        </p:txBody>
      </p:sp>
      <p:sp>
        <p:nvSpPr>
          <p:cNvPr id="6" name="Rectangle: Rounded Corners 5">
            <a:extLst>
              <a:ext uri="{FF2B5EF4-FFF2-40B4-BE49-F238E27FC236}">
                <a16:creationId xmlns:a16="http://schemas.microsoft.com/office/drawing/2014/main" id="{73227AB2-70E7-4050-A63B-AE818F47933A}"/>
              </a:ext>
            </a:extLst>
          </p:cNvPr>
          <p:cNvSpPr/>
          <p:nvPr/>
        </p:nvSpPr>
        <p:spPr>
          <a:xfrm>
            <a:off x="1199456" y="2541792"/>
            <a:ext cx="2952328" cy="96956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b="0" i="0" u="none" strike="noStrike" kern="1200" cap="none" spc="0" normalizeH="0" baseline="0" noProof="0" dirty="0">
                <a:ln>
                  <a:noFill/>
                </a:ln>
                <a:solidFill>
                  <a:srgbClr val="FFFFFF"/>
                </a:solidFill>
                <a:effectLst/>
                <a:uLnTx/>
                <a:uFillTx/>
                <a:latin typeface="Arial"/>
                <a:ea typeface="+mn-ea"/>
                <a:cs typeface="+mn-cs"/>
              </a:rPr>
              <a:t>Strateška raven</a:t>
            </a:r>
          </a:p>
        </p:txBody>
      </p:sp>
      <p:sp>
        <p:nvSpPr>
          <p:cNvPr id="7" name="Oval 6">
            <a:extLst>
              <a:ext uri="{FF2B5EF4-FFF2-40B4-BE49-F238E27FC236}">
                <a16:creationId xmlns:a16="http://schemas.microsoft.com/office/drawing/2014/main" id="{295482A0-2BB0-46CB-AAD0-CD829D99E094}"/>
              </a:ext>
            </a:extLst>
          </p:cNvPr>
          <p:cNvSpPr/>
          <p:nvPr/>
        </p:nvSpPr>
        <p:spPr>
          <a:xfrm>
            <a:off x="1199456" y="3645024"/>
            <a:ext cx="2952328" cy="24085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FFFFFF"/>
                </a:solidFill>
                <a:effectLst/>
                <a:uLnTx/>
                <a:uFillTx/>
                <a:latin typeface="Arial"/>
                <a:ea typeface="+mn-ea"/>
                <a:cs typeface="+mn-cs"/>
              </a:rPr>
              <a:t>Prispeva k široko zastavljenim pogovorom o najboljših praksah glede upravljanja ESG tveganj na ključnih področjih.</a:t>
            </a:r>
          </a:p>
        </p:txBody>
      </p:sp>
      <p:sp>
        <p:nvSpPr>
          <p:cNvPr id="8" name="Rectangle 7">
            <a:extLst>
              <a:ext uri="{FF2B5EF4-FFF2-40B4-BE49-F238E27FC236}">
                <a16:creationId xmlns:a16="http://schemas.microsoft.com/office/drawing/2014/main" id="{D7ADF751-334D-488F-AF97-ADAE5C24B5F6}"/>
              </a:ext>
            </a:extLst>
          </p:cNvPr>
          <p:cNvSpPr/>
          <p:nvPr/>
        </p:nvSpPr>
        <p:spPr>
          <a:xfrm>
            <a:off x="4727247" y="1683110"/>
            <a:ext cx="2932444" cy="6183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FFFFFF"/>
                </a:solidFill>
                <a:effectLst/>
                <a:uLnTx/>
                <a:uFillTx/>
                <a:latin typeface="Arial"/>
                <a:ea typeface="+mn-ea"/>
                <a:cs typeface="+mn-cs"/>
              </a:rPr>
              <a:t>PREHOD</a:t>
            </a:r>
          </a:p>
        </p:txBody>
      </p:sp>
      <p:sp>
        <p:nvSpPr>
          <p:cNvPr id="9" name="Rectangle: Rounded Corners 8">
            <a:extLst>
              <a:ext uri="{FF2B5EF4-FFF2-40B4-BE49-F238E27FC236}">
                <a16:creationId xmlns:a16="http://schemas.microsoft.com/office/drawing/2014/main" id="{D3944FB3-5C2F-4696-A8E9-D23BE71DDA3C}"/>
              </a:ext>
            </a:extLst>
          </p:cNvPr>
          <p:cNvSpPr/>
          <p:nvPr/>
        </p:nvSpPr>
        <p:spPr>
          <a:xfrm>
            <a:off x="4707363" y="2540866"/>
            <a:ext cx="2952328" cy="9695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b="0" i="0" u="none" strike="noStrike" kern="1200" cap="none" spc="0" normalizeH="0" baseline="0" noProof="0" dirty="0">
                <a:ln>
                  <a:noFill/>
                </a:ln>
                <a:solidFill>
                  <a:srgbClr val="FFFFFF"/>
                </a:solidFill>
                <a:effectLst/>
                <a:uLnTx/>
                <a:uFillTx/>
                <a:latin typeface="Arial"/>
                <a:ea typeface="+mn-ea"/>
                <a:cs typeface="+mn-cs"/>
              </a:rPr>
              <a:t>Raven portfelja</a:t>
            </a:r>
          </a:p>
        </p:txBody>
      </p:sp>
      <p:sp>
        <p:nvSpPr>
          <p:cNvPr id="10" name="Oval 9">
            <a:extLst>
              <a:ext uri="{FF2B5EF4-FFF2-40B4-BE49-F238E27FC236}">
                <a16:creationId xmlns:a16="http://schemas.microsoft.com/office/drawing/2014/main" id="{A4A64270-6855-4201-BD86-B68839E28D76}"/>
              </a:ext>
            </a:extLst>
          </p:cNvPr>
          <p:cNvSpPr/>
          <p:nvPr/>
        </p:nvSpPr>
        <p:spPr>
          <a:xfrm>
            <a:off x="4707363" y="3644098"/>
            <a:ext cx="2952328" cy="2408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FFFFFF"/>
                </a:solidFill>
                <a:effectLst/>
                <a:uLnTx/>
                <a:uFillTx/>
                <a:latin typeface="Arial"/>
                <a:ea typeface="+mn-ea"/>
                <a:cs typeface="+mn-cs"/>
              </a:rPr>
              <a:t>Pregledi na ravni portfelja za razumevanje skupne izpostavljenosti ESG tveganjem.</a:t>
            </a:r>
          </a:p>
        </p:txBody>
      </p:sp>
      <p:sp>
        <p:nvSpPr>
          <p:cNvPr id="11" name="Rectangle 10">
            <a:extLst>
              <a:ext uri="{FF2B5EF4-FFF2-40B4-BE49-F238E27FC236}">
                <a16:creationId xmlns:a16="http://schemas.microsoft.com/office/drawing/2014/main" id="{043DEAF9-07A7-460B-BD0C-AC17F4719AD1}"/>
              </a:ext>
            </a:extLst>
          </p:cNvPr>
          <p:cNvSpPr/>
          <p:nvPr/>
        </p:nvSpPr>
        <p:spPr>
          <a:xfrm>
            <a:off x="8264152" y="1720535"/>
            <a:ext cx="2932444" cy="618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FFFFFF"/>
                </a:solidFill>
                <a:effectLst/>
                <a:uLnTx/>
                <a:uFillTx/>
                <a:latin typeface="Arial"/>
                <a:ea typeface="+mn-ea"/>
                <a:cs typeface="+mn-cs"/>
              </a:rPr>
              <a:t>TRANSAKCIJA</a:t>
            </a:r>
          </a:p>
        </p:txBody>
      </p:sp>
      <p:sp>
        <p:nvSpPr>
          <p:cNvPr id="12" name="Rectangle: Rounded Corners 11">
            <a:extLst>
              <a:ext uri="{FF2B5EF4-FFF2-40B4-BE49-F238E27FC236}">
                <a16:creationId xmlns:a16="http://schemas.microsoft.com/office/drawing/2014/main" id="{56A361E5-68A5-4116-B4F6-6626DC7B5601}"/>
              </a:ext>
            </a:extLst>
          </p:cNvPr>
          <p:cNvSpPr/>
          <p:nvPr/>
        </p:nvSpPr>
        <p:spPr>
          <a:xfrm>
            <a:off x="8244268" y="2578291"/>
            <a:ext cx="2952328" cy="96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b="0" i="0" u="none" strike="noStrike" kern="1200" cap="none" spc="0" normalizeH="0" baseline="0" noProof="0" dirty="0">
                <a:ln>
                  <a:noFill/>
                </a:ln>
                <a:solidFill>
                  <a:srgbClr val="FFFFFF"/>
                </a:solidFill>
                <a:effectLst/>
                <a:uLnTx/>
                <a:uFillTx/>
                <a:latin typeface="Arial"/>
                <a:ea typeface="+mn-ea"/>
                <a:cs typeface="+mn-cs"/>
              </a:rPr>
              <a:t>Raven stranke &amp; transakcije</a:t>
            </a:r>
          </a:p>
        </p:txBody>
      </p:sp>
      <p:sp>
        <p:nvSpPr>
          <p:cNvPr id="13" name="Oval 12">
            <a:extLst>
              <a:ext uri="{FF2B5EF4-FFF2-40B4-BE49-F238E27FC236}">
                <a16:creationId xmlns:a16="http://schemas.microsoft.com/office/drawing/2014/main" id="{44BC658D-71FE-418C-BA5A-C9AF09B8860D}"/>
              </a:ext>
            </a:extLst>
          </p:cNvPr>
          <p:cNvSpPr/>
          <p:nvPr/>
        </p:nvSpPr>
        <p:spPr>
          <a:xfrm>
            <a:off x="8244268" y="3681523"/>
            <a:ext cx="2952328" cy="2408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B7F60FA7-D7D9-4A3F-8E26-7B4703B57EC8}"/>
              </a:ext>
            </a:extLst>
          </p:cNvPr>
          <p:cNvSpPr txBox="1"/>
          <p:nvPr/>
        </p:nvSpPr>
        <p:spPr>
          <a:xfrm>
            <a:off x="8572231" y="4048129"/>
            <a:ext cx="27283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srgbClr val="FFFFFF"/>
                </a:solidFill>
                <a:effectLst/>
                <a:uLnTx/>
                <a:uFillTx/>
                <a:latin typeface="Arial"/>
                <a:ea typeface="+mn-ea"/>
                <a:cs typeface="+mn-cs"/>
              </a:rPr>
              <a:t>Ocena zavezanosti,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srgbClr val="FFFFFF"/>
                </a:solidFill>
                <a:effectLst/>
                <a:uLnTx/>
                <a:uFillTx/>
                <a:latin typeface="Arial"/>
                <a:ea typeface="+mn-ea"/>
                <a:cs typeface="+mn-cs"/>
              </a:rPr>
              <a:t>zmogljivosti in preteklih rezultatov stranke v zvezi z upravljanjem ESG tveganj ter vključevanje stranke v obravnavo morebitnih izboljšav.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1932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5FC7-6589-4462-B9B2-A557881840B6}"/>
              </a:ext>
            </a:extLst>
          </p:cNvPr>
          <p:cNvSpPr>
            <a:spLocks noGrp="1"/>
          </p:cNvSpPr>
          <p:nvPr>
            <p:ph type="title"/>
          </p:nvPr>
        </p:nvSpPr>
        <p:spPr/>
        <p:txBody>
          <a:bodyPr/>
          <a:lstStyle/>
          <a:p>
            <a:r>
              <a:rPr kumimoji="0" lang="sl-SI" sz="4400" b="0" i="0" u="none" strike="noStrike" kern="1200" cap="none" spc="0" normalizeH="0" baseline="0" noProof="0" dirty="0">
                <a:ln>
                  <a:noFill/>
                </a:ln>
                <a:solidFill>
                  <a:srgbClr val="CCD32A"/>
                </a:solidFill>
                <a:effectLst/>
                <a:uLnTx/>
                <a:uFillTx/>
                <a:latin typeface="Arial"/>
                <a:ea typeface="+mj-ea"/>
                <a:cs typeface="+mj-cs"/>
              </a:rPr>
              <a:t>Obvladovanja ESG tveganj v NLB Skupini</a:t>
            </a:r>
            <a:br>
              <a:rPr kumimoji="0" lang="sl-SI" sz="4400" b="0" i="0" u="none" strike="noStrike" kern="1200" cap="none" spc="0" normalizeH="0" baseline="0" noProof="0" dirty="0">
                <a:ln>
                  <a:noFill/>
                </a:ln>
                <a:solidFill>
                  <a:srgbClr val="CCD32A"/>
                </a:solidFill>
                <a:effectLst/>
                <a:uLnTx/>
                <a:uFillTx/>
                <a:latin typeface="Arial"/>
                <a:ea typeface="+mj-ea"/>
                <a:cs typeface="+mj-cs"/>
              </a:rPr>
            </a:br>
            <a:endParaRPr lang="sl-SI" dirty="0"/>
          </a:p>
        </p:txBody>
      </p:sp>
      <p:sp>
        <p:nvSpPr>
          <p:cNvPr id="4" name="Slide Number Placeholder 3">
            <a:extLst>
              <a:ext uri="{FF2B5EF4-FFF2-40B4-BE49-F238E27FC236}">
                <a16:creationId xmlns:a16="http://schemas.microsoft.com/office/drawing/2014/main" id="{9C7034F8-5D44-4E1A-8141-D2907B457E6B}"/>
              </a:ext>
            </a:extLst>
          </p:cNvPr>
          <p:cNvSpPr>
            <a:spLocks noGrp="1"/>
          </p:cNvSpPr>
          <p:nvPr>
            <p:ph type="sldNum" sz="quarter" idx="4"/>
          </p:nvPr>
        </p:nvSpPr>
        <p:spPr/>
        <p:txBody>
          <a:bodyPr/>
          <a:lstStyle/>
          <a:p>
            <a:fld id="{4E4FABFB-D960-4827-A99E-1FF56FC4539E}" type="slidenum">
              <a:rPr lang="sl-SI" noProof="0" smtClean="0"/>
              <a:pPr/>
              <a:t>15</a:t>
            </a:fld>
            <a:endParaRPr lang="sl-SI" noProof="0" dirty="0"/>
          </a:p>
        </p:txBody>
      </p:sp>
      <p:sp>
        <p:nvSpPr>
          <p:cNvPr id="5" name="Rectangle 4">
            <a:extLst>
              <a:ext uri="{FF2B5EF4-FFF2-40B4-BE49-F238E27FC236}">
                <a16:creationId xmlns:a16="http://schemas.microsoft.com/office/drawing/2014/main" id="{B3A188CC-4D5E-4AAC-89D1-B8E0E796D3D4}"/>
              </a:ext>
            </a:extLst>
          </p:cNvPr>
          <p:cNvSpPr/>
          <p:nvPr/>
        </p:nvSpPr>
        <p:spPr>
          <a:xfrm>
            <a:off x="7297446" y="2575020"/>
            <a:ext cx="2949957" cy="397567"/>
          </a:xfrm>
          <a:prstGeom prst="rect">
            <a:avLst/>
          </a:prstGeom>
          <a:solidFill>
            <a:schemeClr val="accent5">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dirty="0">
                <a:latin typeface="+mj-lt"/>
              </a:rPr>
              <a:t>MONITORING</a:t>
            </a:r>
          </a:p>
        </p:txBody>
      </p:sp>
      <p:sp>
        <p:nvSpPr>
          <p:cNvPr id="6" name="Arrow: Pentagon 5">
            <a:extLst>
              <a:ext uri="{FF2B5EF4-FFF2-40B4-BE49-F238E27FC236}">
                <a16:creationId xmlns:a16="http://schemas.microsoft.com/office/drawing/2014/main" id="{3F82FF4A-FD0D-4135-A78A-E19D995DB7ED}"/>
              </a:ext>
            </a:extLst>
          </p:cNvPr>
          <p:cNvSpPr/>
          <p:nvPr/>
        </p:nvSpPr>
        <p:spPr>
          <a:xfrm>
            <a:off x="7217565" y="2972588"/>
            <a:ext cx="2946857" cy="1161609"/>
          </a:xfrm>
          <a:prstGeom prst="homePlate">
            <a:avLst/>
          </a:prstGeom>
          <a:solidFill>
            <a:schemeClr val="accent5">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ctr"/>
            <a:r>
              <a:rPr lang="sl-SI" sz="1246" dirty="0">
                <a:latin typeface="+mj-lt"/>
              </a:rPr>
              <a:t>    </a:t>
            </a:r>
            <a:r>
              <a:rPr lang="sl-SI" sz="1246" b="1" dirty="0">
                <a:latin typeface="+mj-lt"/>
              </a:rPr>
              <a:t>SPREMLJANJE PO </a:t>
            </a:r>
          </a:p>
          <a:p>
            <a:pPr indent="361950" algn="ctr"/>
            <a:r>
              <a:rPr lang="sl-SI" sz="1246" b="1" dirty="0">
                <a:latin typeface="+mj-lt"/>
              </a:rPr>
              <a:t>ODOBRITVI</a:t>
            </a:r>
          </a:p>
        </p:txBody>
      </p:sp>
      <p:sp>
        <p:nvSpPr>
          <p:cNvPr id="7" name="Arrow: Pentagon 6">
            <a:extLst>
              <a:ext uri="{FF2B5EF4-FFF2-40B4-BE49-F238E27FC236}">
                <a16:creationId xmlns:a16="http://schemas.microsoft.com/office/drawing/2014/main" id="{74096A64-4092-4C03-B83B-FF088C27CB92}"/>
              </a:ext>
            </a:extLst>
          </p:cNvPr>
          <p:cNvSpPr/>
          <p:nvPr/>
        </p:nvSpPr>
        <p:spPr>
          <a:xfrm>
            <a:off x="5516791" y="2972588"/>
            <a:ext cx="2359430" cy="1161609"/>
          </a:xfrm>
          <a:prstGeom prst="homePlate">
            <a:avLst/>
          </a:prstGeom>
          <a:solidFill>
            <a:srgbClr val="2A027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46" dirty="0">
              <a:latin typeface="+mj-lt"/>
            </a:endParaRPr>
          </a:p>
        </p:txBody>
      </p:sp>
      <p:sp>
        <p:nvSpPr>
          <p:cNvPr id="8" name="Arrow: Pentagon 7">
            <a:extLst>
              <a:ext uri="{FF2B5EF4-FFF2-40B4-BE49-F238E27FC236}">
                <a16:creationId xmlns:a16="http://schemas.microsoft.com/office/drawing/2014/main" id="{2DF39618-35BF-4A82-A65B-2FF901962BCC}"/>
              </a:ext>
            </a:extLst>
          </p:cNvPr>
          <p:cNvSpPr/>
          <p:nvPr/>
        </p:nvSpPr>
        <p:spPr>
          <a:xfrm>
            <a:off x="3440800" y="2972588"/>
            <a:ext cx="2759074" cy="1161609"/>
          </a:xfrm>
          <a:prstGeom prst="homePlate">
            <a:avLst/>
          </a:prstGeom>
          <a:solidFill>
            <a:srgbClr val="2A027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46" dirty="0">
              <a:latin typeface="+mj-lt"/>
            </a:endParaRPr>
          </a:p>
        </p:txBody>
      </p:sp>
      <p:sp>
        <p:nvSpPr>
          <p:cNvPr id="9" name="Arrow: Pentagon 8">
            <a:extLst>
              <a:ext uri="{FF2B5EF4-FFF2-40B4-BE49-F238E27FC236}">
                <a16:creationId xmlns:a16="http://schemas.microsoft.com/office/drawing/2014/main" id="{B00B8B90-95DE-4215-A350-532C43CFCC2E}"/>
              </a:ext>
            </a:extLst>
          </p:cNvPr>
          <p:cNvSpPr/>
          <p:nvPr/>
        </p:nvSpPr>
        <p:spPr>
          <a:xfrm>
            <a:off x="2152684" y="2972588"/>
            <a:ext cx="1917577" cy="1161609"/>
          </a:xfrm>
          <a:prstGeom prst="homePlate">
            <a:avLst/>
          </a:prstGeom>
          <a:solidFill>
            <a:srgbClr val="76767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46" dirty="0">
              <a:latin typeface="+mj-lt"/>
            </a:endParaRPr>
          </a:p>
        </p:txBody>
      </p:sp>
      <p:sp>
        <p:nvSpPr>
          <p:cNvPr id="10" name="Rectangle 9">
            <a:extLst>
              <a:ext uri="{FF2B5EF4-FFF2-40B4-BE49-F238E27FC236}">
                <a16:creationId xmlns:a16="http://schemas.microsoft.com/office/drawing/2014/main" id="{2F04D6A2-23E9-4EEB-81D8-A957BA7BFE68}"/>
              </a:ext>
            </a:extLst>
          </p:cNvPr>
          <p:cNvSpPr/>
          <p:nvPr/>
        </p:nvSpPr>
        <p:spPr>
          <a:xfrm>
            <a:off x="2196048" y="3073997"/>
            <a:ext cx="1275397" cy="9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b="1" dirty="0">
                <a:latin typeface="+mj-lt"/>
              </a:rPr>
              <a:t>POZNATI STRANKO</a:t>
            </a:r>
          </a:p>
        </p:txBody>
      </p:sp>
      <p:sp>
        <p:nvSpPr>
          <p:cNvPr id="11" name="Rectangle 10">
            <a:extLst>
              <a:ext uri="{FF2B5EF4-FFF2-40B4-BE49-F238E27FC236}">
                <a16:creationId xmlns:a16="http://schemas.microsoft.com/office/drawing/2014/main" id="{9BF2A1A4-57F4-4972-9CB5-51B69A5D798A}"/>
              </a:ext>
            </a:extLst>
          </p:cNvPr>
          <p:cNvSpPr/>
          <p:nvPr/>
        </p:nvSpPr>
        <p:spPr>
          <a:xfrm>
            <a:off x="4113624" y="3073997"/>
            <a:ext cx="1532698" cy="9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b="1" dirty="0">
                <a:latin typeface="+mj-lt"/>
              </a:rPr>
              <a:t>ODOBRITEV POSOJILA</a:t>
            </a:r>
          </a:p>
        </p:txBody>
      </p:sp>
      <p:sp>
        <p:nvSpPr>
          <p:cNvPr id="12" name="Rectangle 11">
            <a:extLst>
              <a:ext uri="{FF2B5EF4-FFF2-40B4-BE49-F238E27FC236}">
                <a16:creationId xmlns:a16="http://schemas.microsoft.com/office/drawing/2014/main" id="{C6D2997C-0604-4E8C-9A64-C1CA036E9FD7}"/>
              </a:ext>
            </a:extLst>
          </p:cNvPr>
          <p:cNvSpPr/>
          <p:nvPr/>
        </p:nvSpPr>
        <p:spPr>
          <a:xfrm>
            <a:off x="6322726" y="3073997"/>
            <a:ext cx="1069418" cy="9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b="1" dirty="0">
                <a:latin typeface="+mj-lt"/>
              </a:rPr>
              <a:t>POGODBA</a:t>
            </a:r>
          </a:p>
        </p:txBody>
      </p:sp>
      <p:sp>
        <p:nvSpPr>
          <p:cNvPr id="13" name="Arrow: Pentagon 12">
            <a:extLst>
              <a:ext uri="{FF2B5EF4-FFF2-40B4-BE49-F238E27FC236}">
                <a16:creationId xmlns:a16="http://schemas.microsoft.com/office/drawing/2014/main" id="{B7098DE0-360A-457F-9C49-45F9C188480B}"/>
              </a:ext>
            </a:extLst>
          </p:cNvPr>
          <p:cNvSpPr/>
          <p:nvPr/>
        </p:nvSpPr>
        <p:spPr>
          <a:xfrm>
            <a:off x="3471445" y="2563328"/>
            <a:ext cx="4016035" cy="409261"/>
          </a:xfrm>
          <a:prstGeom prst="homePlate">
            <a:avLst/>
          </a:prstGeom>
          <a:solidFill>
            <a:srgbClr val="2A027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dirty="0">
                <a:latin typeface="+mj-lt"/>
              </a:rPr>
              <a:t>POSTOPEK ODOBRITVE POSOJILA</a:t>
            </a:r>
          </a:p>
        </p:txBody>
      </p:sp>
      <p:sp>
        <p:nvSpPr>
          <p:cNvPr id="14" name="Arrow: Pentagon 13">
            <a:extLst>
              <a:ext uri="{FF2B5EF4-FFF2-40B4-BE49-F238E27FC236}">
                <a16:creationId xmlns:a16="http://schemas.microsoft.com/office/drawing/2014/main" id="{0B1EF72B-5288-4C87-B953-731338DF543B}"/>
              </a:ext>
            </a:extLst>
          </p:cNvPr>
          <p:cNvSpPr/>
          <p:nvPr/>
        </p:nvSpPr>
        <p:spPr>
          <a:xfrm>
            <a:off x="2139471" y="2551634"/>
            <a:ext cx="1551099" cy="409261"/>
          </a:xfrm>
          <a:prstGeom prst="homePlate">
            <a:avLst/>
          </a:prstGeom>
          <a:solidFill>
            <a:srgbClr val="76767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46" dirty="0">
                <a:latin typeface="+mj-lt"/>
              </a:rPr>
              <a:t>VLOGA ZA KREDIT</a:t>
            </a:r>
          </a:p>
        </p:txBody>
      </p:sp>
      <p:sp>
        <p:nvSpPr>
          <p:cNvPr id="15" name="Rectangle 14">
            <a:extLst>
              <a:ext uri="{FF2B5EF4-FFF2-40B4-BE49-F238E27FC236}">
                <a16:creationId xmlns:a16="http://schemas.microsoft.com/office/drawing/2014/main" id="{F128F248-F94D-44D9-9268-7C95B8CD23B2}"/>
              </a:ext>
            </a:extLst>
          </p:cNvPr>
          <p:cNvSpPr/>
          <p:nvPr/>
        </p:nvSpPr>
        <p:spPr>
          <a:xfrm>
            <a:off x="3622761" y="4210264"/>
            <a:ext cx="1977473" cy="1366676"/>
          </a:xfrm>
          <a:prstGeom prst="rect">
            <a:avLst/>
          </a:prstGeom>
          <a:solidFill>
            <a:srgbClr val="2A027E"/>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3" algn="ctr">
              <a:spcAft>
                <a:spcPts val="0"/>
              </a:spcAft>
            </a:pPr>
            <a:r>
              <a:rPr lang="sl-SI" sz="800" dirty="0">
                <a:effectLst/>
                <a:latin typeface="+mj-lt"/>
                <a:ea typeface="Times New Roman" panose="02020603050405020304" pitchFamily="18" charset="0"/>
                <a:cs typeface="Arial" panose="020B0604020202020204" pitchFamily="34" charset="0"/>
              </a:rPr>
              <a:t>VISOKO/SREDNJE/NIZKO TVEGANJE</a:t>
            </a:r>
          </a:p>
          <a:p>
            <a:pPr marL="0" lvl="3" algn="ctr">
              <a:spcAft>
                <a:spcPts val="0"/>
              </a:spcAft>
            </a:pPr>
            <a:endParaRPr lang="sl-SI" sz="800" dirty="0">
              <a:effectLst/>
              <a:latin typeface="+mj-lt"/>
              <a:ea typeface="Times New Roman" panose="02020603050405020304" pitchFamily="18" charset="0"/>
              <a:cs typeface="Arial" panose="020B0604020202020204" pitchFamily="34" charset="0"/>
            </a:endParaRPr>
          </a:p>
          <a:p>
            <a:pPr marL="0" lvl="3" algn="ctr">
              <a:spcAft>
                <a:spcPts val="0"/>
              </a:spcAft>
            </a:pPr>
            <a:r>
              <a:rPr lang="sl-SI" sz="800" dirty="0">
                <a:effectLst/>
                <a:latin typeface="+mj-lt"/>
                <a:ea typeface="Times New Roman" panose="02020603050405020304" pitchFamily="18" charset="0"/>
                <a:cs typeface="Arial" panose="020B0604020202020204" pitchFamily="34" charset="0"/>
              </a:rPr>
              <a:t>Poslovna dejavnost stranke je glavni dejavnik tveganja na področju E&amp;S, povezanega z naložbo. Okvir metodologije kategorizacije okoljskega in družbenega tveganja zagotavlja indeks poslovnih dejavnosti z ustreznimi ocenami okoljskega in družbenega tveganja</a:t>
            </a:r>
            <a:r>
              <a:rPr lang="sl-SI" sz="800" dirty="0">
                <a:latin typeface="+mj-lt"/>
                <a:cs typeface="Arial" panose="020B0604020202020204" pitchFamily="34" charset="0"/>
              </a:rPr>
              <a:t>.</a:t>
            </a:r>
            <a:endParaRPr lang="sl-SI" sz="800" dirty="0">
              <a:effectLst/>
              <a:latin typeface="+mj-lt"/>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32822C7-377F-4D3D-AB59-422BAF9C5ED4}"/>
              </a:ext>
            </a:extLst>
          </p:cNvPr>
          <p:cNvSpPr/>
          <p:nvPr/>
        </p:nvSpPr>
        <p:spPr>
          <a:xfrm>
            <a:off x="7392144" y="4189796"/>
            <a:ext cx="2760559" cy="1387144"/>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tabLst>
                <a:tab pos="457200" algn="l"/>
              </a:tabLst>
            </a:pPr>
            <a:r>
              <a:rPr lang="en-GB" sz="800" cap="all" dirty="0" err="1">
                <a:solidFill>
                  <a:schemeClr val="bg1"/>
                </a:solidFill>
                <a:effectLst/>
                <a:latin typeface="+mj-lt"/>
                <a:ea typeface="Times New Roman" panose="02020603050405020304" pitchFamily="18" charset="0"/>
                <a:cs typeface="Arial" panose="020B0604020202020204" pitchFamily="34" charset="0"/>
              </a:rPr>
              <a:t>Dogodki</a:t>
            </a:r>
            <a:r>
              <a:rPr lang="en-GB" sz="800" cap="all" dirty="0">
                <a:solidFill>
                  <a:schemeClr val="bg1"/>
                </a:solidFill>
                <a:effectLst/>
                <a:latin typeface="+mj-lt"/>
                <a:ea typeface="Times New Roman" panose="02020603050405020304" pitchFamily="18" charset="0"/>
                <a:cs typeface="Arial" panose="020B0604020202020204" pitchFamily="34" charset="0"/>
              </a:rPr>
              <a:t> </a:t>
            </a:r>
            <a:r>
              <a:rPr lang="en-GB" sz="800" cap="all" dirty="0" err="1">
                <a:solidFill>
                  <a:schemeClr val="bg1"/>
                </a:solidFill>
                <a:effectLst/>
                <a:latin typeface="+mj-lt"/>
                <a:ea typeface="Times New Roman" panose="02020603050405020304" pitchFamily="18" charset="0"/>
                <a:cs typeface="Arial" panose="020B0604020202020204" pitchFamily="34" charset="0"/>
              </a:rPr>
              <a:t>ali</a:t>
            </a:r>
            <a:r>
              <a:rPr lang="en-GB" sz="800" cap="all" dirty="0">
                <a:solidFill>
                  <a:schemeClr val="bg1"/>
                </a:solidFill>
                <a:effectLst/>
                <a:latin typeface="+mj-lt"/>
                <a:ea typeface="Times New Roman" panose="02020603050405020304" pitchFamily="18" charset="0"/>
                <a:cs typeface="Arial" panose="020B0604020202020204" pitchFamily="34" charset="0"/>
              </a:rPr>
              <a:t> </a:t>
            </a:r>
            <a:r>
              <a:rPr lang="en-GB" sz="800" cap="all" dirty="0" err="1">
                <a:solidFill>
                  <a:schemeClr val="bg1"/>
                </a:solidFill>
                <a:effectLst/>
                <a:latin typeface="+mj-lt"/>
                <a:ea typeface="Times New Roman" panose="02020603050405020304" pitchFamily="18" charset="0"/>
                <a:cs typeface="Arial" panose="020B0604020202020204" pitchFamily="34" charset="0"/>
              </a:rPr>
              <a:t>spremembe</a:t>
            </a:r>
            <a:r>
              <a:rPr lang="en-GB" sz="800" cap="all" dirty="0">
                <a:solidFill>
                  <a:schemeClr val="bg1"/>
                </a:solidFill>
                <a:effectLst/>
                <a:latin typeface="+mj-lt"/>
                <a:ea typeface="Times New Roman" panose="02020603050405020304" pitchFamily="18" charset="0"/>
                <a:cs typeface="Arial" panose="020B0604020202020204" pitchFamily="34" charset="0"/>
              </a:rPr>
              <a:t>, ki bi </a:t>
            </a:r>
            <a:r>
              <a:rPr lang="en-GB" sz="800" cap="all" dirty="0" err="1">
                <a:solidFill>
                  <a:schemeClr val="bg1"/>
                </a:solidFill>
                <a:effectLst/>
                <a:latin typeface="+mj-lt"/>
                <a:ea typeface="Times New Roman" panose="02020603050405020304" pitchFamily="18" charset="0"/>
                <a:cs typeface="Arial" panose="020B0604020202020204" pitchFamily="34" charset="0"/>
              </a:rPr>
              <a:t>lahko</a:t>
            </a:r>
            <a:r>
              <a:rPr lang="en-GB" sz="800" cap="all" dirty="0">
                <a:solidFill>
                  <a:schemeClr val="bg1"/>
                </a:solidFill>
                <a:effectLst/>
                <a:latin typeface="+mj-lt"/>
                <a:ea typeface="Times New Roman" panose="02020603050405020304" pitchFamily="18" charset="0"/>
                <a:cs typeface="Arial" panose="020B0604020202020204" pitchFamily="34" charset="0"/>
              </a:rPr>
              <a:t> </a:t>
            </a:r>
            <a:r>
              <a:rPr lang="en-GB" sz="800" cap="all" dirty="0" err="1">
                <a:solidFill>
                  <a:schemeClr val="bg1"/>
                </a:solidFill>
                <a:effectLst/>
                <a:latin typeface="+mj-lt"/>
                <a:ea typeface="Times New Roman" panose="02020603050405020304" pitchFamily="18" charset="0"/>
                <a:cs typeface="Arial" panose="020B0604020202020204" pitchFamily="34" charset="0"/>
              </a:rPr>
              <a:t>povečali</a:t>
            </a:r>
            <a:r>
              <a:rPr lang="en-GB" sz="800" cap="all" dirty="0">
                <a:solidFill>
                  <a:schemeClr val="bg1"/>
                </a:solidFill>
                <a:effectLst/>
                <a:latin typeface="+mj-lt"/>
                <a:ea typeface="Times New Roman" panose="02020603050405020304" pitchFamily="18" charset="0"/>
                <a:cs typeface="Arial" panose="020B0604020202020204" pitchFamily="34" charset="0"/>
              </a:rPr>
              <a:t> </a:t>
            </a:r>
            <a:r>
              <a:rPr lang="en-GB" sz="800" cap="all" dirty="0" err="1">
                <a:solidFill>
                  <a:schemeClr val="bg1"/>
                </a:solidFill>
                <a:effectLst/>
                <a:latin typeface="+mj-lt"/>
                <a:ea typeface="Times New Roman" panose="02020603050405020304" pitchFamily="18" charset="0"/>
                <a:cs typeface="Arial" panose="020B0604020202020204" pitchFamily="34" charset="0"/>
              </a:rPr>
              <a:t>tveganja</a:t>
            </a:r>
            <a:r>
              <a:rPr lang="en-GB" sz="800" cap="all" dirty="0">
                <a:solidFill>
                  <a:schemeClr val="bg1"/>
                </a:solidFill>
                <a:effectLst/>
                <a:latin typeface="+mj-lt"/>
                <a:ea typeface="Times New Roman" panose="02020603050405020304" pitchFamily="18" charset="0"/>
                <a:cs typeface="Arial" panose="020B0604020202020204" pitchFamily="34" charset="0"/>
              </a:rPr>
              <a:t> ES&amp; </a:t>
            </a:r>
          </a:p>
          <a:p>
            <a:pPr marL="171450" lvl="0" indent="-171450">
              <a:buFont typeface="Arial" panose="020B0604020202020204" pitchFamily="34" charset="0"/>
              <a:buChar char="•"/>
              <a:tabLst>
                <a:tab pos="457200" algn="l"/>
              </a:tabLst>
            </a:pPr>
            <a:r>
              <a:rPr lang="sl-SI" sz="800" dirty="0">
                <a:solidFill>
                  <a:schemeClr val="bg1"/>
                </a:solidFill>
                <a:latin typeface="+mj-lt"/>
                <a:ea typeface="Times New Roman" panose="02020603050405020304" pitchFamily="18" charset="0"/>
                <a:cs typeface="Arial" panose="020B0604020202020204" pitchFamily="34" charset="0"/>
              </a:rPr>
              <a:t>S</a:t>
            </a:r>
            <a:r>
              <a:rPr lang="en-GB" sz="800" dirty="0" err="1">
                <a:solidFill>
                  <a:schemeClr val="bg1"/>
                </a:solidFill>
                <a:effectLst/>
                <a:latin typeface="+mj-lt"/>
                <a:ea typeface="Times New Roman" panose="02020603050405020304" pitchFamily="18" charset="0"/>
                <a:cs typeface="Arial" panose="020B0604020202020204" pitchFamily="34" charset="0"/>
              </a:rPr>
              <a:t>premembe</a:t>
            </a:r>
            <a:r>
              <a:rPr lang="en-GB" sz="800" dirty="0">
                <a:solidFill>
                  <a:schemeClr val="bg1"/>
                </a:solidFill>
                <a:effectLst/>
                <a:latin typeface="+mj-lt"/>
                <a:ea typeface="Times New Roman" panose="02020603050405020304" pitchFamily="18" charset="0"/>
                <a:cs typeface="Arial" panose="020B0604020202020204" pitchFamily="34" charset="0"/>
              </a:rPr>
              <a:t> v </a:t>
            </a:r>
            <a:r>
              <a:rPr lang="en-GB" sz="800" dirty="0" err="1">
                <a:solidFill>
                  <a:schemeClr val="bg1"/>
                </a:solidFill>
                <a:effectLst/>
                <a:latin typeface="+mj-lt"/>
                <a:ea typeface="Times New Roman" panose="02020603050405020304" pitchFamily="18" charset="0"/>
                <a:cs typeface="Arial" panose="020B0604020202020204" pitchFamily="34" charset="0"/>
              </a:rPr>
              <a:t>poslovnih</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dejavnostih</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npr</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spremembe</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prodanih</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izdelkov</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surovin</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izpuščenih</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odpadkov</a:t>
            </a:r>
            <a:r>
              <a:rPr lang="en-GB" sz="800" dirty="0">
                <a:solidFill>
                  <a:schemeClr val="bg1"/>
                </a:solidFill>
                <a:effectLst/>
                <a:latin typeface="+mj-lt"/>
                <a:ea typeface="Times New Roman" panose="02020603050405020304" pitchFamily="18" charset="0"/>
                <a:cs typeface="Arial" panose="020B0604020202020204" pitchFamily="34" charset="0"/>
              </a:rPr>
              <a:t>). </a:t>
            </a:r>
          </a:p>
          <a:p>
            <a:pPr marL="171450" lvl="0" indent="-171450">
              <a:buFont typeface="Arial" panose="020B0604020202020204" pitchFamily="34" charset="0"/>
              <a:buChar char="•"/>
              <a:tabLst>
                <a:tab pos="457200" algn="l"/>
              </a:tabLst>
            </a:pPr>
            <a:r>
              <a:rPr lang="en-GB" sz="800" dirty="0" err="1">
                <a:solidFill>
                  <a:schemeClr val="bg1"/>
                </a:solidFill>
                <a:effectLst/>
                <a:latin typeface="+mj-lt"/>
                <a:ea typeface="Times New Roman" panose="02020603050405020304" pitchFamily="18" charset="0"/>
                <a:cs typeface="Arial" panose="020B0604020202020204" pitchFamily="34" charset="0"/>
              </a:rPr>
              <a:t>regulativne</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preiskave</a:t>
            </a:r>
            <a:r>
              <a:rPr lang="en-GB" sz="800" dirty="0">
                <a:solidFill>
                  <a:schemeClr val="bg1"/>
                </a:solidFill>
                <a:effectLst/>
                <a:latin typeface="+mj-lt"/>
                <a:ea typeface="Times New Roman" panose="02020603050405020304" pitchFamily="18" charset="0"/>
                <a:cs typeface="Arial" panose="020B0604020202020204" pitchFamily="34" charset="0"/>
              </a:rPr>
              <a:t>, globe </a:t>
            </a:r>
            <a:r>
              <a:rPr lang="en-GB" sz="800" dirty="0" err="1">
                <a:solidFill>
                  <a:schemeClr val="bg1"/>
                </a:solidFill>
                <a:effectLst/>
                <a:latin typeface="+mj-lt"/>
                <a:ea typeface="Times New Roman" panose="02020603050405020304" pitchFamily="18" charset="0"/>
                <a:cs typeface="Arial" panose="020B0604020202020204" pitchFamily="34" charset="0"/>
              </a:rPr>
              <a:t>ali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kazni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naložene</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strankam</a:t>
            </a:r>
            <a:r>
              <a:rPr lang="en-GB" sz="800" dirty="0">
                <a:solidFill>
                  <a:schemeClr val="bg1"/>
                </a:solidFill>
                <a:effectLst/>
                <a:latin typeface="+mj-lt"/>
                <a:ea typeface="Times New Roman" panose="02020603050405020304" pitchFamily="18" charset="0"/>
                <a:cs typeface="Arial" panose="020B0604020202020204" pitchFamily="34" charset="0"/>
              </a:rPr>
              <a:t>. </a:t>
            </a:r>
          </a:p>
          <a:p>
            <a:pPr marL="171450" lvl="0" indent="-171450">
              <a:buFont typeface="Arial" panose="020B0604020202020204" pitchFamily="34" charset="0"/>
              <a:buChar char="•"/>
              <a:tabLst>
                <a:tab pos="457200" algn="l"/>
              </a:tabLst>
            </a:pPr>
            <a:r>
              <a:rPr lang="en-GB" sz="800" dirty="0" err="1">
                <a:solidFill>
                  <a:schemeClr val="bg1"/>
                </a:solidFill>
                <a:effectLst/>
                <a:latin typeface="+mj-lt"/>
                <a:ea typeface="Times New Roman" panose="02020603050405020304" pitchFamily="18" charset="0"/>
                <a:cs typeface="Arial" panose="020B0604020202020204" pitchFamily="34" charset="0"/>
              </a:rPr>
              <a:t>pritožbe</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javnosti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ali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negativna</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poročila</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medijev</a:t>
            </a:r>
            <a:r>
              <a:rPr lang="en-GB" sz="800" dirty="0">
                <a:solidFill>
                  <a:schemeClr val="bg1"/>
                </a:solidFill>
                <a:effectLst/>
                <a:latin typeface="+mj-lt"/>
                <a:ea typeface="Times New Roman" panose="02020603050405020304" pitchFamily="18" charset="0"/>
                <a:cs typeface="Arial" panose="020B0604020202020204" pitchFamily="34" charset="0"/>
              </a:rPr>
              <a:t>. </a:t>
            </a:r>
          </a:p>
          <a:p>
            <a:pPr marL="171450" lvl="0" indent="-171450">
              <a:buFont typeface="Arial" panose="020B0604020202020204" pitchFamily="34" charset="0"/>
              <a:buChar char="•"/>
              <a:tabLst>
                <a:tab pos="457200" algn="l"/>
              </a:tabLst>
            </a:pPr>
            <a:r>
              <a:rPr lang="en-GB" sz="800" dirty="0" err="1">
                <a:solidFill>
                  <a:schemeClr val="bg1"/>
                </a:solidFill>
                <a:effectLst/>
                <a:latin typeface="+mj-lt"/>
                <a:ea typeface="Times New Roman" panose="02020603050405020304" pitchFamily="18" charset="0"/>
                <a:cs typeface="Arial" panose="020B0604020202020204" pitchFamily="34" charset="0"/>
              </a:rPr>
              <a:t>nesreče</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ali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incidenti</a:t>
            </a:r>
            <a:r>
              <a:rPr lang="en-GB" sz="800" dirty="0">
                <a:solidFill>
                  <a:schemeClr val="bg1"/>
                </a:solidFill>
                <a:effectLst/>
                <a:latin typeface="+mj-lt"/>
                <a:ea typeface="Times New Roman" panose="02020603050405020304" pitchFamily="18" charset="0"/>
                <a:cs typeface="Arial" panose="020B0604020202020204" pitchFamily="34" charset="0"/>
              </a:rPr>
              <a:t>, ki </a:t>
            </a:r>
            <a:r>
              <a:rPr lang="en-GB" sz="800" dirty="0" err="1">
                <a:solidFill>
                  <a:schemeClr val="bg1"/>
                </a:solidFill>
                <a:effectLst/>
                <a:latin typeface="+mj-lt"/>
                <a:ea typeface="Times New Roman" panose="02020603050405020304" pitchFamily="18" charset="0"/>
                <a:cs typeface="Arial" panose="020B0604020202020204" pitchFamily="34" charset="0"/>
              </a:rPr>
              <a:t>povzročijo</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veliko</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škodo</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okolju</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ali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zdravju</a:t>
            </a:r>
            <a:r>
              <a:rPr lang="en-GB" sz="800" dirty="0">
                <a:solidFill>
                  <a:schemeClr val="bg1"/>
                </a:solidFill>
                <a:effectLst/>
                <a:latin typeface="+mj-lt"/>
                <a:ea typeface="Times New Roman" panose="02020603050405020304" pitchFamily="18" charset="0"/>
                <a:cs typeface="Arial" panose="020B0604020202020204" pitchFamily="34" charset="0"/>
              </a:rPr>
              <a:t> in </a:t>
            </a:r>
            <a:r>
              <a:rPr lang="en-GB" sz="800" dirty="0" err="1">
                <a:solidFill>
                  <a:schemeClr val="bg1"/>
                </a:solidFill>
                <a:effectLst/>
                <a:latin typeface="+mj-lt"/>
                <a:ea typeface="Times New Roman" panose="02020603050405020304" pitchFamily="18" charset="0"/>
                <a:cs typeface="Arial" panose="020B0604020202020204" pitchFamily="34" charset="0"/>
              </a:rPr>
              <a:t>varnosti</a:t>
            </a:r>
            <a:r>
              <a:rPr lang="en-GB" sz="800" dirty="0">
                <a:solidFill>
                  <a:schemeClr val="bg1"/>
                </a:solidFill>
                <a:effectLst/>
                <a:latin typeface="+mj-lt"/>
                <a:ea typeface="Times New Roman" panose="02020603050405020304" pitchFamily="18" charset="0"/>
                <a:cs typeface="Arial" panose="020B0604020202020204" pitchFamily="34" charset="0"/>
              </a:rPr>
              <a:t> </a:t>
            </a:r>
            <a:r>
              <a:rPr lang="en-GB" sz="800" dirty="0" err="1">
                <a:solidFill>
                  <a:schemeClr val="bg1"/>
                </a:solidFill>
                <a:effectLst/>
                <a:latin typeface="+mj-lt"/>
                <a:ea typeface="Times New Roman" panose="02020603050405020304" pitchFamily="18" charset="0"/>
                <a:cs typeface="Arial" panose="020B0604020202020204" pitchFamily="34" charset="0"/>
              </a:rPr>
              <a:t>ljudi</a:t>
            </a:r>
            <a:r>
              <a:rPr lang="en-GB" sz="800" dirty="0">
                <a:solidFill>
                  <a:schemeClr val="bg1"/>
                </a:solidFill>
                <a:effectLst/>
                <a:latin typeface="+mj-lt"/>
                <a:ea typeface="Times New Roman" panose="02020603050405020304" pitchFamily="18" charset="0"/>
                <a:cs typeface="Arial" panose="020B0604020202020204" pitchFamily="34" charset="0"/>
              </a:rPr>
              <a:t>. </a:t>
            </a:r>
            <a:endParaRPr lang="sl-SI" sz="8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F5581B1-6535-4163-99B8-4E3A33808EB6}"/>
              </a:ext>
            </a:extLst>
          </p:cNvPr>
          <p:cNvSpPr/>
          <p:nvPr/>
        </p:nvSpPr>
        <p:spPr>
          <a:xfrm>
            <a:off x="2196048" y="4222558"/>
            <a:ext cx="1275398" cy="1354381"/>
          </a:xfrm>
          <a:prstGeom prst="rect">
            <a:avLst/>
          </a:prstGeom>
          <a:solidFill>
            <a:srgbClr val="76767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dirty="0">
                <a:latin typeface="+mj-lt"/>
              </a:rPr>
              <a:t>SEZNAM IZKLJUČENIH DEJAVNOSTI - </a:t>
            </a:r>
            <a:r>
              <a:rPr lang="en-GB" sz="800" dirty="0" err="1">
                <a:latin typeface="+mj-lt"/>
              </a:rPr>
              <a:t>dejavnosti</a:t>
            </a:r>
            <a:r>
              <a:rPr lang="en-GB" sz="800" dirty="0">
                <a:latin typeface="+mj-lt"/>
              </a:rPr>
              <a:t>, ki so v </a:t>
            </a:r>
            <a:r>
              <a:rPr lang="en-GB" sz="800" dirty="0" err="1">
                <a:latin typeface="+mj-lt"/>
              </a:rPr>
              <a:t>vseh</a:t>
            </a:r>
            <a:r>
              <a:rPr lang="en-GB" sz="800" dirty="0">
                <a:latin typeface="+mj-lt"/>
              </a:rPr>
              <a:t> </a:t>
            </a:r>
            <a:r>
              <a:rPr lang="en-GB" sz="800" dirty="0" err="1">
                <a:latin typeface="+mj-lt"/>
              </a:rPr>
              <a:t>okoliščinah</a:t>
            </a:r>
            <a:r>
              <a:rPr lang="en-GB" sz="800" dirty="0">
                <a:latin typeface="+mj-lt"/>
              </a:rPr>
              <a:t> </a:t>
            </a:r>
            <a:r>
              <a:rPr lang="en-GB" sz="800" dirty="0" err="1">
                <a:latin typeface="+mj-lt"/>
              </a:rPr>
              <a:t>izključene</a:t>
            </a:r>
            <a:r>
              <a:rPr lang="en-GB" sz="800" dirty="0">
                <a:latin typeface="+mj-lt"/>
              </a:rPr>
              <a:t>, </a:t>
            </a:r>
            <a:r>
              <a:rPr lang="en-GB" sz="800" dirty="0" err="1">
                <a:latin typeface="+mj-lt"/>
              </a:rPr>
              <a:t>ker</a:t>
            </a:r>
            <a:r>
              <a:rPr lang="en-GB" sz="800" dirty="0">
                <a:latin typeface="+mj-lt"/>
              </a:rPr>
              <a:t> so </a:t>
            </a:r>
            <a:r>
              <a:rPr lang="en-GB" sz="800" dirty="0" err="1">
                <a:latin typeface="+mj-lt"/>
              </a:rPr>
              <a:t>nezakonite</a:t>
            </a:r>
            <a:r>
              <a:rPr lang="en-GB" sz="800" dirty="0">
                <a:latin typeface="+mj-lt"/>
              </a:rPr>
              <a:t> </a:t>
            </a:r>
            <a:r>
              <a:rPr lang="en-GB" sz="800" dirty="0" err="1">
                <a:latin typeface="+mj-lt"/>
              </a:rPr>
              <a:t>ali</a:t>
            </a:r>
            <a:r>
              <a:rPr lang="en-GB" sz="800" dirty="0">
                <a:latin typeface="+mj-lt"/>
              </a:rPr>
              <a:t> </a:t>
            </a:r>
            <a:r>
              <a:rPr lang="en-GB" sz="800" dirty="0" err="1">
                <a:latin typeface="+mj-lt"/>
              </a:rPr>
              <a:t>strogo</a:t>
            </a:r>
            <a:r>
              <a:rPr lang="en-GB" sz="800" dirty="0">
                <a:latin typeface="+mj-lt"/>
              </a:rPr>
              <a:t> </a:t>
            </a:r>
            <a:r>
              <a:rPr lang="en-GB" sz="800" dirty="0" err="1">
                <a:latin typeface="+mj-lt"/>
              </a:rPr>
              <a:t>omejene</a:t>
            </a:r>
            <a:r>
              <a:rPr lang="en-GB" sz="800" dirty="0">
                <a:latin typeface="+mj-lt"/>
              </a:rPr>
              <a:t> v </a:t>
            </a:r>
            <a:r>
              <a:rPr lang="en-GB" sz="800" dirty="0" err="1">
                <a:latin typeface="+mj-lt"/>
              </a:rPr>
              <a:t>skladu</a:t>
            </a:r>
            <a:r>
              <a:rPr lang="en-GB" sz="800" dirty="0">
                <a:latin typeface="+mj-lt"/>
              </a:rPr>
              <a:t> z </a:t>
            </a:r>
            <a:r>
              <a:rPr lang="en-GB" sz="800" dirty="0" err="1">
                <a:latin typeface="+mj-lt"/>
              </a:rPr>
              <a:t>nacionalno</a:t>
            </a:r>
            <a:r>
              <a:rPr lang="en-GB" sz="800" dirty="0">
                <a:latin typeface="+mj-lt"/>
              </a:rPr>
              <a:t> </a:t>
            </a:r>
            <a:r>
              <a:rPr lang="en-GB" sz="800" dirty="0" err="1">
                <a:latin typeface="+mj-lt"/>
              </a:rPr>
              <a:t>ali</a:t>
            </a:r>
            <a:r>
              <a:rPr lang="en-GB" sz="800" dirty="0">
                <a:latin typeface="+mj-lt"/>
              </a:rPr>
              <a:t> </a:t>
            </a:r>
            <a:r>
              <a:rPr lang="en-GB" sz="800" dirty="0" err="1">
                <a:latin typeface="+mj-lt"/>
              </a:rPr>
              <a:t>mednarodno</a:t>
            </a:r>
            <a:r>
              <a:rPr lang="en-GB" sz="800" dirty="0">
                <a:latin typeface="+mj-lt"/>
              </a:rPr>
              <a:t> </a:t>
            </a:r>
            <a:r>
              <a:rPr lang="en-GB" sz="800" dirty="0" err="1">
                <a:latin typeface="+mj-lt"/>
              </a:rPr>
              <a:t>zakonodajo</a:t>
            </a:r>
            <a:r>
              <a:rPr lang="en-GB" sz="800" dirty="0">
                <a:latin typeface="+mj-lt"/>
              </a:rPr>
              <a:t>.</a:t>
            </a:r>
            <a:endParaRPr lang="sl-SI" sz="800" dirty="0">
              <a:latin typeface="+mj-lt"/>
            </a:endParaRPr>
          </a:p>
        </p:txBody>
      </p:sp>
      <p:sp>
        <p:nvSpPr>
          <p:cNvPr id="18" name="Rectangle 17">
            <a:extLst>
              <a:ext uri="{FF2B5EF4-FFF2-40B4-BE49-F238E27FC236}">
                <a16:creationId xmlns:a16="http://schemas.microsoft.com/office/drawing/2014/main" id="{EC2C8762-BE54-491F-9669-0EF801E329EF}"/>
              </a:ext>
            </a:extLst>
          </p:cNvPr>
          <p:cNvSpPr/>
          <p:nvPr/>
        </p:nvSpPr>
        <p:spPr>
          <a:xfrm>
            <a:off x="5694932" y="4196476"/>
            <a:ext cx="1602514" cy="1387144"/>
          </a:xfrm>
          <a:prstGeom prst="rect">
            <a:avLst/>
          </a:prstGeom>
          <a:solidFill>
            <a:srgbClr val="2A027E"/>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cap="all" dirty="0" err="1"/>
              <a:t>Pogodbena</a:t>
            </a:r>
            <a:r>
              <a:rPr lang="en-GB" sz="800" cap="all" dirty="0"/>
              <a:t> </a:t>
            </a:r>
            <a:r>
              <a:rPr lang="en-GB" sz="800" cap="all" dirty="0" err="1"/>
              <a:t>klavzula</a:t>
            </a:r>
            <a:r>
              <a:rPr lang="en-GB" sz="800" cap="all" dirty="0"/>
              <a:t> </a:t>
            </a:r>
          </a:p>
          <a:p>
            <a:pPr algn="ctr"/>
            <a:r>
              <a:rPr lang="sl-SI" sz="800" dirty="0"/>
              <a:t>N</a:t>
            </a:r>
            <a:r>
              <a:rPr lang="en-GB" sz="800" dirty="0" err="1"/>
              <a:t>aročnik</a:t>
            </a:r>
            <a:r>
              <a:rPr lang="en-GB" sz="800" dirty="0"/>
              <a:t> </a:t>
            </a:r>
            <a:r>
              <a:rPr lang="en-GB" sz="800" dirty="0" err="1"/>
              <a:t>izpolnjuje</a:t>
            </a:r>
            <a:r>
              <a:rPr lang="en-GB" sz="800" dirty="0"/>
              <a:t> </a:t>
            </a:r>
            <a:r>
              <a:rPr lang="en-GB" sz="800" dirty="0" err="1"/>
              <a:t>ustrezne</a:t>
            </a:r>
            <a:r>
              <a:rPr lang="en-GB" sz="800" dirty="0"/>
              <a:t> </a:t>
            </a:r>
            <a:r>
              <a:rPr lang="en-GB" sz="800" dirty="0" err="1"/>
              <a:t>zakone</a:t>
            </a:r>
            <a:r>
              <a:rPr lang="en-GB" sz="800" dirty="0"/>
              <a:t>, </a:t>
            </a:r>
            <a:r>
              <a:rPr lang="en-GB" sz="800" dirty="0" err="1"/>
              <a:t>predpise</a:t>
            </a:r>
            <a:r>
              <a:rPr lang="en-GB" sz="800" dirty="0"/>
              <a:t> in </a:t>
            </a:r>
            <a:r>
              <a:rPr lang="en-GB" sz="800" dirty="0" err="1"/>
              <a:t>standarde</a:t>
            </a:r>
            <a:r>
              <a:rPr lang="en-GB" sz="800" dirty="0"/>
              <a:t>, </a:t>
            </a:r>
            <a:r>
              <a:rPr lang="en-GB" sz="800" dirty="0" err="1"/>
              <a:t>vključno</a:t>
            </a:r>
            <a:r>
              <a:rPr lang="en-GB" sz="800" dirty="0"/>
              <a:t> z </a:t>
            </a:r>
            <a:r>
              <a:rPr lang="en-GB" sz="800" dirty="0" err="1"/>
              <a:t>okoljskimi</a:t>
            </a:r>
            <a:r>
              <a:rPr lang="en-GB" sz="800" dirty="0"/>
              <a:t>, </a:t>
            </a:r>
            <a:r>
              <a:rPr lang="en-GB" sz="800" dirty="0" err="1"/>
              <a:t>zdravstvenimi</a:t>
            </a:r>
            <a:r>
              <a:rPr lang="en-GB" sz="800" dirty="0"/>
              <a:t> in </a:t>
            </a:r>
            <a:r>
              <a:rPr lang="en-GB" sz="800" dirty="0" err="1"/>
              <a:t>varnostnimi</a:t>
            </a:r>
            <a:r>
              <a:rPr lang="en-GB" sz="800" dirty="0"/>
              <a:t> </a:t>
            </a:r>
            <a:r>
              <a:rPr lang="en-GB" sz="800" dirty="0" err="1"/>
              <a:t>predpisi</a:t>
            </a:r>
            <a:r>
              <a:rPr lang="en-GB" sz="800" dirty="0"/>
              <a:t>, </a:t>
            </a:r>
            <a:r>
              <a:rPr lang="en-GB" sz="800" dirty="0" err="1"/>
              <a:t>gradbenimi</a:t>
            </a:r>
            <a:r>
              <a:rPr lang="en-GB" sz="800" dirty="0"/>
              <a:t> </a:t>
            </a:r>
            <a:r>
              <a:rPr lang="en-GB" sz="800" dirty="0" err="1"/>
              <a:t>dovoljenji</a:t>
            </a:r>
            <a:r>
              <a:rPr lang="en-GB" sz="800" dirty="0"/>
              <a:t>, </a:t>
            </a:r>
            <a:r>
              <a:rPr lang="en-GB" sz="800" dirty="0" err="1"/>
              <a:t>obratovalnimi</a:t>
            </a:r>
            <a:r>
              <a:rPr lang="en-GB" sz="800" dirty="0"/>
              <a:t> </a:t>
            </a:r>
            <a:r>
              <a:rPr lang="en-GB" sz="800" dirty="0" err="1"/>
              <a:t>licencami</a:t>
            </a:r>
            <a:r>
              <a:rPr lang="en-GB" sz="800" dirty="0"/>
              <a:t> in </a:t>
            </a:r>
            <a:r>
              <a:rPr lang="en-GB" sz="800" dirty="0" err="1"/>
              <a:t>dovoljenji</a:t>
            </a:r>
            <a:r>
              <a:rPr lang="en-GB" sz="800" dirty="0"/>
              <a:t>.</a:t>
            </a:r>
            <a:endParaRPr lang="sl-SI" sz="800" dirty="0"/>
          </a:p>
        </p:txBody>
      </p:sp>
      <p:sp>
        <p:nvSpPr>
          <p:cNvPr id="19" name="Arrow: Pentagon 18">
            <a:extLst>
              <a:ext uri="{FF2B5EF4-FFF2-40B4-BE49-F238E27FC236}">
                <a16:creationId xmlns:a16="http://schemas.microsoft.com/office/drawing/2014/main" id="{716D11D1-EFA9-4FE8-82DF-88D391E48EA7}"/>
              </a:ext>
            </a:extLst>
          </p:cNvPr>
          <p:cNvSpPr/>
          <p:nvPr/>
        </p:nvSpPr>
        <p:spPr>
          <a:xfrm rot="16200000">
            <a:off x="1389513" y="1831480"/>
            <a:ext cx="764189" cy="536042"/>
          </a:xfrm>
          <a:prstGeom prst="homePlate">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a:solidFill>
                  <a:schemeClr val="tx1"/>
                </a:solidFill>
                <a:latin typeface="+mj-lt"/>
              </a:rPr>
              <a:t>POLITIKE</a:t>
            </a:r>
          </a:p>
        </p:txBody>
      </p:sp>
      <p:sp>
        <p:nvSpPr>
          <p:cNvPr id="20" name="Arrow: Pentagon 19">
            <a:extLst>
              <a:ext uri="{FF2B5EF4-FFF2-40B4-BE49-F238E27FC236}">
                <a16:creationId xmlns:a16="http://schemas.microsoft.com/office/drawing/2014/main" id="{7098D115-B8E4-4B61-B42C-237C29ED9F2A}"/>
              </a:ext>
            </a:extLst>
          </p:cNvPr>
          <p:cNvSpPr/>
          <p:nvPr/>
        </p:nvSpPr>
        <p:spPr>
          <a:xfrm rot="16200000">
            <a:off x="996549" y="3088479"/>
            <a:ext cx="1541826" cy="514908"/>
          </a:xfrm>
          <a:prstGeom prst="homePlate">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a:solidFill>
                  <a:schemeClr val="tx1"/>
                </a:solidFill>
                <a:latin typeface="+mj-lt"/>
              </a:rPr>
              <a:t>PROCES</a:t>
            </a:r>
          </a:p>
        </p:txBody>
      </p:sp>
      <p:sp>
        <p:nvSpPr>
          <p:cNvPr id="21" name="Arrow: Pentagon 20">
            <a:extLst>
              <a:ext uri="{FF2B5EF4-FFF2-40B4-BE49-F238E27FC236}">
                <a16:creationId xmlns:a16="http://schemas.microsoft.com/office/drawing/2014/main" id="{C5D823F0-B0BE-4653-8DE6-E05A01417F81}"/>
              </a:ext>
            </a:extLst>
          </p:cNvPr>
          <p:cNvSpPr/>
          <p:nvPr/>
        </p:nvSpPr>
        <p:spPr>
          <a:xfrm rot="16200000">
            <a:off x="1093482" y="4612741"/>
            <a:ext cx="1354380" cy="508489"/>
          </a:xfrm>
          <a:prstGeom prst="homePlate">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00" dirty="0">
                <a:solidFill>
                  <a:schemeClr val="tx1"/>
                </a:solidFill>
                <a:latin typeface="+mj-lt"/>
              </a:rPr>
              <a:t>VKLJUČITEV ESG DEJAVNIKOV V PROCES</a:t>
            </a:r>
          </a:p>
        </p:txBody>
      </p:sp>
      <p:sp>
        <p:nvSpPr>
          <p:cNvPr id="22" name="Rectangle 21">
            <a:extLst>
              <a:ext uri="{FF2B5EF4-FFF2-40B4-BE49-F238E27FC236}">
                <a16:creationId xmlns:a16="http://schemas.microsoft.com/office/drawing/2014/main" id="{CA037E0D-296E-40AD-A497-6C3AAF03656E}"/>
              </a:ext>
            </a:extLst>
          </p:cNvPr>
          <p:cNvSpPr/>
          <p:nvPr/>
        </p:nvSpPr>
        <p:spPr>
          <a:xfrm>
            <a:off x="2174326" y="1717408"/>
            <a:ext cx="1297119" cy="801739"/>
          </a:xfrm>
          <a:prstGeom prst="rect">
            <a:avLst/>
          </a:prstGeom>
          <a:solidFill>
            <a:srgbClr val="7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dirty="0"/>
              <a:t>Politika usmeritve odobravanja naložb nefinančnim družbam</a:t>
            </a:r>
          </a:p>
        </p:txBody>
      </p:sp>
      <p:sp>
        <p:nvSpPr>
          <p:cNvPr id="23" name="Rectangle 22">
            <a:extLst>
              <a:ext uri="{FF2B5EF4-FFF2-40B4-BE49-F238E27FC236}">
                <a16:creationId xmlns:a16="http://schemas.microsoft.com/office/drawing/2014/main" id="{9A06137A-4AA9-427E-8ED6-53263136C0DD}"/>
              </a:ext>
            </a:extLst>
          </p:cNvPr>
          <p:cNvSpPr/>
          <p:nvPr/>
        </p:nvSpPr>
        <p:spPr>
          <a:xfrm>
            <a:off x="3599000" y="1717408"/>
            <a:ext cx="2095932" cy="834225"/>
          </a:xfrm>
          <a:prstGeom prst="rect">
            <a:avLst/>
          </a:prstGeom>
          <a:solidFill>
            <a:srgbClr val="2A0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Metodologija</a:t>
            </a:r>
            <a:r>
              <a:rPr lang="en-US" sz="1100" dirty="0"/>
              <a:t> </a:t>
            </a:r>
            <a:r>
              <a:rPr lang="en-US" sz="1100" dirty="0" err="1"/>
              <a:t>Kategorizacija</a:t>
            </a:r>
            <a:r>
              <a:rPr lang="en-US" sz="1100" dirty="0"/>
              <a:t> okoljskih in </a:t>
            </a:r>
            <a:r>
              <a:rPr lang="en-US" sz="1100" dirty="0" err="1"/>
              <a:t>družbenih</a:t>
            </a:r>
            <a:r>
              <a:rPr lang="en-US" sz="1100" dirty="0"/>
              <a:t> </a:t>
            </a:r>
            <a:r>
              <a:rPr lang="en-US" sz="1100" dirty="0" err="1"/>
              <a:t>transakcij</a:t>
            </a:r>
            <a:endParaRPr lang="sl-SI" sz="1100" dirty="0"/>
          </a:p>
        </p:txBody>
      </p:sp>
      <p:sp>
        <p:nvSpPr>
          <p:cNvPr id="24" name="Rectangle 23">
            <a:extLst>
              <a:ext uri="{FF2B5EF4-FFF2-40B4-BE49-F238E27FC236}">
                <a16:creationId xmlns:a16="http://schemas.microsoft.com/office/drawing/2014/main" id="{F783CAA1-B254-45A9-B33C-02A65B87DB8A}"/>
              </a:ext>
            </a:extLst>
          </p:cNvPr>
          <p:cNvSpPr/>
          <p:nvPr/>
        </p:nvSpPr>
        <p:spPr>
          <a:xfrm>
            <a:off x="5769174" y="1728000"/>
            <a:ext cx="1468328" cy="834224"/>
          </a:xfrm>
          <a:prstGeom prst="rect">
            <a:avLst/>
          </a:prstGeom>
          <a:solidFill>
            <a:srgbClr val="2A0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Okvir</a:t>
            </a:r>
            <a:r>
              <a:rPr lang="en-US" sz="1100" dirty="0"/>
              <a:t> </a:t>
            </a:r>
            <a:r>
              <a:rPr lang="sl-SI" sz="1100" dirty="0"/>
              <a:t>za okoljevarstveno in družbeno politiko </a:t>
            </a:r>
          </a:p>
        </p:txBody>
      </p:sp>
      <p:sp>
        <p:nvSpPr>
          <p:cNvPr id="25" name="Rectangle 24">
            <a:extLst>
              <a:ext uri="{FF2B5EF4-FFF2-40B4-BE49-F238E27FC236}">
                <a16:creationId xmlns:a16="http://schemas.microsoft.com/office/drawing/2014/main" id="{960F28F6-F3A3-408D-9C52-90A6AB0A9F0A}"/>
              </a:ext>
            </a:extLst>
          </p:cNvPr>
          <p:cNvSpPr/>
          <p:nvPr/>
        </p:nvSpPr>
        <p:spPr>
          <a:xfrm>
            <a:off x="7392144" y="1728000"/>
            <a:ext cx="2794496" cy="835327"/>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dirty="0">
                <a:solidFill>
                  <a:schemeClr val="bg1"/>
                </a:solidFill>
                <a:latin typeface="+mj-lt"/>
                <a:cs typeface="Arial" panose="020B0604020202020204" pitchFamily="34" charset="0"/>
              </a:rPr>
              <a:t>Vključitev </a:t>
            </a:r>
            <a:r>
              <a:rPr lang="it-IT" sz="1100" dirty="0">
                <a:solidFill>
                  <a:schemeClr val="bg1"/>
                </a:solidFill>
                <a:latin typeface="+mj-lt"/>
                <a:cs typeface="Arial" panose="020B0604020202020204" pitchFamily="34" charset="0"/>
              </a:rPr>
              <a:t>ESG </a:t>
            </a:r>
            <a:r>
              <a:rPr lang="sl-SI" sz="1100" dirty="0">
                <a:solidFill>
                  <a:schemeClr val="bg1"/>
                </a:solidFill>
                <a:latin typeface="+mj-lt"/>
                <a:cs typeface="Arial" panose="020B0604020202020204" pitchFamily="34" charset="0"/>
              </a:rPr>
              <a:t>meril </a:t>
            </a:r>
            <a:r>
              <a:rPr lang="it-IT" sz="1100" dirty="0">
                <a:solidFill>
                  <a:schemeClr val="bg1"/>
                </a:solidFill>
                <a:latin typeface="+mj-lt"/>
                <a:cs typeface="Arial" panose="020B0604020202020204" pitchFamily="34" charset="0"/>
              </a:rPr>
              <a:t>v </a:t>
            </a:r>
            <a:r>
              <a:rPr lang="it-IT" sz="1100" dirty="0" err="1">
                <a:solidFill>
                  <a:schemeClr val="bg1"/>
                </a:solidFill>
                <a:latin typeface="+mj-lt"/>
                <a:cs typeface="Arial" panose="020B0604020202020204" pitchFamily="34" charset="0"/>
              </a:rPr>
              <a:t>prenov</a:t>
            </a:r>
            <a:r>
              <a:rPr lang="sl-SI" sz="1100" dirty="0">
                <a:solidFill>
                  <a:schemeClr val="bg1"/>
                </a:solidFill>
                <a:latin typeface="+mj-lt"/>
                <a:cs typeface="Arial" panose="020B0604020202020204" pitchFamily="34" charset="0"/>
              </a:rPr>
              <a:t>o</a:t>
            </a:r>
            <a:r>
              <a:rPr lang="it-IT" sz="1100" dirty="0">
                <a:solidFill>
                  <a:schemeClr val="bg1"/>
                </a:solidFill>
                <a:latin typeface="+mj-lt"/>
                <a:cs typeface="Arial" panose="020B0604020202020204" pitchFamily="34" charset="0"/>
              </a:rPr>
              <a:t> </a:t>
            </a:r>
            <a:r>
              <a:rPr lang="it-IT" sz="1100" dirty="0" err="1">
                <a:solidFill>
                  <a:schemeClr val="bg1"/>
                </a:solidFill>
                <a:latin typeface="+mj-lt"/>
                <a:cs typeface="Arial" panose="020B0604020202020204" pitchFamily="34" charset="0"/>
              </a:rPr>
              <a:t>bonitetnih</a:t>
            </a:r>
            <a:r>
              <a:rPr lang="it-IT" sz="1100" dirty="0">
                <a:solidFill>
                  <a:schemeClr val="bg1"/>
                </a:solidFill>
                <a:latin typeface="+mj-lt"/>
                <a:cs typeface="Arial" panose="020B0604020202020204" pitchFamily="34" charset="0"/>
              </a:rPr>
              <a:t> </a:t>
            </a:r>
            <a:r>
              <a:rPr lang="it-IT" sz="1100" dirty="0" err="1">
                <a:solidFill>
                  <a:schemeClr val="bg1"/>
                </a:solidFill>
                <a:latin typeface="+mj-lt"/>
                <a:cs typeface="Arial" panose="020B0604020202020204" pitchFamily="34" charset="0"/>
              </a:rPr>
              <a:t>ocen</a:t>
            </a:r>
            <a:endParaRPr lang="sl-SI" sz="11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85487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l-SI" dirty="0">
                <a:solidFill>
                  <a:schemeClr val="bg2"/>
                </a:solidFill>
              </a:rPr>
              <a:t>Za ocenjevanje in obvladovanje tveganj banke potrebujejo podatke o strankah in projektih</a:t>
            </a:r>
            <a:endParaRPr lang="en-GB" dirty="0">
              <a:solidFill>
                <a:schemeClr val="bg2"/>
              </a:solidFill>
            </a:endParaRPr>
          </a:p>
        </p:txBody>
      </p:sp>
      <p:sp>
        <p:nvSpPr>
          <p:cNvPr id="6" name="Content Placeholder 5"/>
          <p:cNvSpPr>
            <a:spLocks noGrp="1"/>
          </p:cNvSpPr>
          <p:nvPr>
            <p:ph sz="half" idx="1"/>
          </p:nvPr>
        </p:nvSpPr>
        <p:spPr>
          <a:xfrm>
            <a:off x="642939" y="1800008"/>
            <a:ext cx="10709645" cy="4221280"/>
          </a:xfrm>
        </p:spPr>
        <p:txBody>
          <a:bodyPr/>
          <a:lstStyle/>
          <a:p>
            <a:r>
              <a:rPr lang="sl-SI" b="1" dirty="0"/>
              <a:t>Banka ocenjuje in obvladuje tveganja povezana z ESG dejavniki </a:t>
            </a:r>
            <a:r>
              <a:rPr lang="sl-SI" dirty="0"/>
              <a:t>tako na </a:t>
            </a:r>
            <a:r>
              <a:rPr lang="sl-SI" b="1" dirty="0"/>
              <a:t>ravni posameznega posla </a:t>
            </a:r>
            <a:r>
              <a:rPr lang="sl-SI" dirty="0"/>
              <a:t>kot tudi na </a:t>
            </a:r>
            <a:r>
              <a:rPr lang="sl-SI" b="1" dirty="0"/>
              <a:t>ravni portfelja</a:t>
            </a:r>
            <a:r>
              <a:rPr lang="sl-SI" dirty="0"/>
              <a:t>.</a:t>
            </a:r>
          </a:p>
          <a:p>
            <a:r>
              <a:rPr lang="sl-SI" b="1" dirty="0">
                <a:solidFill>
                  <a:schemeClr val="bg2"/>
                </a:solidFill>
              </a:rPr>
              <a:t>Identifikacija vsaj podnebnih in </a:t>
            </a:r>
            <a:r>
              <a:rPr lang="sl-SI" b="1" dirty="0" err="1">
                <a:solidFill>
                  <a:schemeClr val="bg2"/>
                </a:solidFill>
              </a:rPr>
              <a:t>okoljskih</a:t>
            </a:r>
            <a:r>
              <a:rPr lang="sl-SI" b="1" dirty="0">
                <a:solidFill>
                  <a:schemeClr val="bg2"/>
                </a:solidFill>
              </a:rPr>
              <a:t> tveganj (tudi ostalih tveganj, ki jih zajema kratica ESG) se upošteva v vseh relevantnih fazah odobritve posojila.</a:t>
            </a:r>
          </a:p>
          <a:p>
            <a:pPr marL="544050" lvl="1" indent="-400050">
              <a:buFont typeface="+mj-lt"/>
              <a:buAutoNum type="romanUcPeriod"/>
            </a:pPr>
            <a:r>
              <a:rPr lang="sl-SI" dirty="0"/>
              <a:t>Banke </a:t>
            </a:r>
            <a:r>
              <a:rPr lang="sl-SI" b="1" dirty="0"/>
              <a:t>razvijajo metodologije </a:t>
            </a:r>
            <a:r>
              <a:rPr lang="sl-SI" dirty="0"/>
              <a:t>(modelov vrednotenj)  za </a:t>
            </a:r>
            <a:r>
              <a:rPr lang="sl-SI" u="sng" dirty="0"/>
              <a:t>presojo (potencialnih) strank z vidika ESG tveganj </a:t>
            </a:r>
            <a:r>
              <a:rPr lang="sl-SI" dirty="0"/>
              <a:t>in prenos informacij v bonitetno oceno.</a:t>
            </a:r>
          </a:p>
          <a:p>
            <a:pPr marL="544050" lvl="1" indent="-400050">
              <a:buFont typeface="+mj-lt"/>
              <a:buAutoNum type="romanUcPeriod"/>
            </a:pPr>
            <a:r>
              <a:rPr lang="sl-SI" b="1" dirty="0"/>
              <a:t>Preverjanje </a:t>
            </a:r>
            <a:r>
              <a:rPr lang="sl-SI" b="1" dirty="0" err="1"/>
              <a:t>okoljske</a:t>
            </a:r>
            <a:r>
              <a:rPr lang="sl-SI" b="1" dirty="0"/>
              <a:t> elemente trajnosti financiranja</a:t>
            </a:r>
            <a:r>
              <a:rPr lang="sl-SI" dirty="0"/>
              <a:t>: apliciranje tehničnih standardov za ugotavljanje, ali neka </a:t>
            </a:r>
            <a:r>
              <a:rPr lang="sl-SI" u="sng" dirty="0"/>
              <a:t>gospodarska dejavnost prispeva k doseganju enega izmed 6ih </a:t>
            </a:r>
            <a:r>
              <a:rPr lang="sl-SI" u="sng" dirty="0" err="1"/>
              <a:t>okoljskih</a:t>
            </a:r>
            <a:r>
              <a:rPr lang="sl-SI" u="sng" dirty="0"/>
              <a:t> ciljev EU </a:t>
            </a:r>
            <a:r>
              <a:rPr lang="sl-SI" dirty="0"/>
              <a:t>(CCM, CCA).</a:t>
            </a:r>
          </a:p>
          <a:p>
            <a:pPr marL="544050" lvl="1" indent="-400050">
              <a:buFont typeface="+mj-lt"/>
              <a:buAutoNum type="romanUcPeriod"/>
            </a:pPr>
            <a:r>
              <a:rPr lang="sl-SI" b="1" dirty="0"/>
              <a:t>Presojanja na ravni bančnega portfelja</a:t>
            </a:r>
            <a:r>
              <a:rPr lang="sl-SI" dirty="0"/>
              <a:t>: kazalnik GAR (</a:t>
            </a:r>
            <a:r>
              <a:rPr lang="sl-SI" dirty="0" err="1"/>
              <a:t>Green</a:t>
            </a:r>
            <a:r>
              <a:rPr lang="sl-SI" dirty="0"/>
              <a:t> </a:t>
            </a:r>
            <a:r>
              <a:rPr lang="sl-SI" dirty="0" err="1"/>
              <a:t>Asset</a:t>
            </a:r>
            <a:r>
              <a:rPr lang="sl-SI" dirty="0"/>
              <a:t> Ratio).</a:t>
            </a:r>
          </a:p>
          <a:p>
            <a:r>
              <a:rPr lang="sl-SI" dirty="0"/>
              <a:t>Za gospodarske subjekte na trgu to pomeni </a:t>
            </a:r>
            <a:r>
              <a:rPr lang="sl-SI" b="1" dirty="0"/>
              <a:t>potrebne prilagoditve za dostop do financiranja</a:t>
            </a:r>
            <a:r>
              <a:rPr lang="sl-SI" dirty="0"/>
              <a:t> (zbiranje ESG podatkov, kot npr. merjenje </a:t>
            </a:r>
            <a:r>
              <a:rPr lang="sl-SI" dirty="0" err="1"/>
              <a:t>ogljičnega</a:t>
            </a:r>
            <a:r>
              <a:rPr lang="sl-SI" dirty="0"/>
              <a:t> odtisa… spremembe poslovnega modela – trajnostni prehod (k uporabi </a:t>
            </a:r>
            <a:r>
              <a:rPr lang="sl-SI" dirty="0" err="1"/>
              <a:t>nizkoogljičnih</a:t>
            </a:r>
            <a:r>
              <a:rPr lang="sl-SI" dirty="0"/>
              <a:t> tehnologij), merjenje zmanjševanja </a:t>
            </a:r>
            <a:r>
              <a:rPr lang="sl-SI" dirty="0" err="1"/>
              <a:t>okoljskega</a:t>
            </a:r>
            <a:r>
              <a:rPr lang="sl-SI" dirty="0"/>
              <a:t> odtisa in poročanja…)</a:t>
            </a:r>
          </a:p>
          <a:p>
            <a:r>
              <a:rPr lang="sl-SI" b="1" dirty="0"/>
              <a:t>Banke: zaostrovanje pogojev za financiranje, ugodnosti za trajnostne projekte.</a:t>
            </a:r>
          </a:p>
          <a:p>
            <a:endParaRPr lang="sl-SI"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4539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0" y="332656"/>
            <a:ext cx="11131200" cy="1368000"/>
          </a:xfrm>
        </p:spPr>
        <p:txBody>
          <a:bodyPr>
            <a:normAutofit/>
          </a:bodyPr>
          <a:lstStyle/>
          <a:p>
            <a:r>
              <a:rPr lang="sl-SI" dirty="0">
                <a:solidFill>
                  <a:schemeClr val="bg2"/>
                </a:solidFill>
              </a:rPr>
              <a:t>ESG Vprašalnik</a:t>
            </a:r>
            <a:endParaRPr lang="en-GB" dirty="0">
              <a:solidFill>
                <a:schemeClr val="bg2"/>
              </a:solidFill>
            </a:endParaRPr>
          </a:p>
        </p:txBody>
      </p:sp>
      <p:sp>
        <p:nvSpPr>
          <p:cNvPr id="6" name="Content Placeholder 5"/>
          <p:cNvSpPr>
            <a:spLocks noGrp="1"/>
          </p:cNvSpPr>
          <p:nvPr>
            <p:ph sz="half" idx="1"/>
          </p:nvPr>
        </p:nvSpPr>
        <p:spPr>
          <a:xfrm>
            <a:off x="642939" y="1124744"/>
            <a:ext cx="10709645" cy="4752528"/>
          </a:xfrm>
        </p:spPr>
        <p:txBody>
          <a:bodyPr/>
          <a:lstStyle/>
          <a:p>
            <a:r>
              <a:rPr lang="sl-SI" sz="1600" b="1" dirty="0"/>
              <a:t>Razpoložljivi, zanesljivi in standardizirani podatki </a:t>
            </a:r>
            <a:r>
              <a:rPr lang="sl-SI" sz="1600" dirty="0"/>
              <a:t>so predpogoj za razvoj metodologij kvantifikacije.</a:t>
            </a:r>
          </a:p>
          <a:p>
            <a:pPr marL="0" indent="0">
              <a:buNone/>
            </a:pPr>
            <a:endParaRPr lang="sl-SI" sz="1600" dirty="0"/>
          </a:p>
          <a:p>
            <a:r>
              <a:rPr lang="sl-SI" sz="1600" b="1" dirty="0">
                <a:solidFill>
                  <a:schemeClr val="bg2"/>
                </a:solidFill>
              </a:rPr>
              <a:t>Združenje bank Slovenije: </a:t>
            </a:r>
            <a:r>
              <a:rPr lang="sl-SI" sz="1600" dirty="0"/>
              <a:t>projekt </a:t>
            </a:r>
            <a:r>
              <a:rPr lang="sl-SI" sz="1600" b="1" dirty="0"/>
              <a:t>oblikovanja enotnega ESG vprašalnika na ravni bančnega sistema</a:t>
            </a:r>
            <a:r>
              <a:rPr lang="sl-SI" sz="1600" dirty="0"/>
              <a:t>.</a:t>
            </a:r>
          </a:p>
          <a:p>
            <a:pPr marL="144000" lvl="1" indent="0">
              <a:buNone/>
            </a:pPr>
            <a:r>
              <a:rPr lang="sl-SI" dirty="0"/>
              <a:t>=&gt; Šlo bo za </a:t>
            </a:r>
            <a:r>
              <a:rPr lang="sl-SI" dirty="0">
                <a:effectLst/>
                <a:ea typeface="Times New Roman" panose="02020603050405020304" pitchFamily="18" charset="0"/>
              </a:rPr>
              <a:t>vprašalnik za oceno </a:t>
            </a:r>
            <a:r>
              <a:rPr lang="sl-SI" b="1" dirty="0">
                <a:solidFill>
                  <a:schemeClr val="bg2"/>
                </a:solidFill>
                <a:effectLst/>
                <a:ea typeface="Times New Roman" panose="02020603050405020304" pitchFamily="18" charset="0"/>
              </a:rPr>
              <a:t>E S G</a:t>
            </a:r>
            <a:r>
              <a:rPr lang="sl-SI" dirty="0">
                <a:effectLst/>
                <a:ea typeface="Times New Roman" panose="02020603050405020304" pitchFamily="18" charset="0"/>
              </a:rPr>
              <a:t> </a:t>
            </a:r>
            <a:r>
              <a:rPr lang="sl-SI" b="1" dirty="0">
                <a:solidFill>
                  <a:schemeClr val="bg2"/>
                </a:solidFill>
                <a:effectLst/>
                <a:ea typeface="Times New Roman" panose="02020603050405020304" pitchFamily="18" charset="0"/>
              </a:rPr>
              <a:t>profila podjetij </a:t>
            </a:r>
            <a:r>
              <a:rPr lang="sl-SI" dirty="0">
                <a:effectLst/>
                <a:ea typeface="Times New Roman" panose="02020603050405020304" pitchFamily="18" charset="0"/>
              </a:rPr>
              <a:t>(in ne posamezne transakcije), pri čemer bo zasledovan cilj, da z njim banka/hranilnica pridobi tudi podatke, ki jih ta potrebuje za izpolnitev poročevalskih zahtev in javnih razkritij na področju ESG.</a:t>
            </a:r>
            <a:endParaRPr lang="sl-SI" dirty="0">
              <a:effectLst/>
              <a:ea typeface="Calibri" panose="020F0502020204030204" pitchFamily="34" charset="0"/>
            </a:endParaRPr>
          </a:p>
          <a:p>
            <a:endParaRPr lang="sl-SI" sz="1600" b="1" dirty="0"/>
          </a:p>
          <a:p>
            <a:r>
              <a:rPr lang="sl-SI" sz="1600" b="1" dirty="0"/>
              <a:t>Vrednotenje strank tudi z uporabo ESG vprašalnika lahko zaobjema:</a:t>
            </a:r>
          </a:p>
          <a:p>
            <a:pPr marL="342900" indent="-342900">
              <a:buAutoNum type="alphaLcParenR"/>
            </a:pPr>
            <a:r>
              <a:rPr lang="sl-SI" sz="1600" dirty="0"/>
              <a:t>Odgovore strank zbrane na osnovi vprašalnika =&gt; ocena podjetja in ESG tveganj</a:t>
            </a:r>
          </a:p>
          <a:p>
            <a:pPr marL="342900" indent="-342900">
              <a:buAutoNum type="alphaLcParenR"/>
            </a:pPr>
            <a:r>
              <a:rPr lang="sl-SI" sz="1600" dirty="0" err="1"/>
              <a:t>Ogljično</a:t>
            </a:r>
            <a:r>
              <a:rPr lang="sl-SI" sz="1600" dirty="0"/>
              <a:t> intenzivnost panoge =&gt; analiza panoge</a:t>
            </a:r>
          </a:p>
          <a:p>
            <a:pPr marL="342900" indent="-342900">
              <a:buAutoNum type="alphaLcParenR"/>
            </a:pPr>
            <a:r>
              <a:rPr lang="sl-SI" sz="1600" dirty="0"/>
              <a:t>EU Taksonomijo (dejavnosti, ki pripomorejo k blažitvi in prilagoditvi podnebnim spremembam)</a:t>
            </a:r>
          </a:p>
          <a:p>
            <a:pPr marL="342900" indent="-342900">
              <a:buAutoNum type="alphaLcParenR"/>
            </a:pPr>
            <a:r>
              <a:rPr lang="sl-SI" sz="1600" dirty="0"/>
              <a:t>Ocena krožne naravnanosti poslovnega modela podjetja</a:t>
            </a:r>
          </a:p>
          <a:p>
            <a:pPr marL="0" indent="0">
              <a:buNone/>
            </a:pPr>
            <a:r>
              <a:rPr lang="sl-SI" sz="1600" dirty="0"/>
              <a:t>Celotna presoja vstopa v kreditni proces in </a:t>
            </a:r>
            <a:r>
              <a:rPr lang="sl-SI" sz="1600" b="1" dirty="0"/>
              <a:t>vpliva na odločitve o financiranju</a:t>
            </a:r>
            <a:r>
              <a:rPr lang="sl-SI" sz="1600" dirty="0"/>
              <a:t>.</a:t>
            </a:r>
          </a:p>
          <a:p>
            <a:endParaRPr lang="sl-SI" sz="1600" b="1" dirty="0"/>
          </a:p>
          <a:p>
            <a:r>
              <a:rPr lang="sl-SI" sz="1600" b="1" dirty="0"/>
              <a:t>Izzivi bank: nedostopnost, nezanesljivost, neprimerljivost podatkov, saj podjetja (še) ne uporabljajo enotnih metodologij za izračune/ocene določenih parametrov.</a:t>
            </a:r>
          </a:p>
          <a:p>
            <a:pPr marL="0" indent="0">
              <a:buNone/>
            </a:pPr>
            <a:endParaRPr lang="sl-SI" sz="1600" dirty="0"/>
          </a:p>
          <a:p>
            <a:pPr marL="0" indent="0">
              <a:buNone/>
            </a:pPr>
            <a:endParaRPr lang="sl-SI" sz="1600" b="1" dirty="0"/>
          </a:p>
          <a:p>
            <a:pPr marL="0" indent="0">
              <a:buNone/>
            </a:pPr>
            <a:endParaRPr lang="sl-SI" sz="1600" dirty="0"/>
          </a:p>
          <a:p>
            <a:pPr marL="0" indent="0">
              <a:buNone/>
            </a:pPr>
            <a:endParaRPr lang="sl-SI" sz="1600" dirty="0"/>
          </a:p>
          <a:p>
            <a:pPr marL="0" indent="0">
              <a:buNone/>
            </a:pPr>
            <a:endParaRPr lang="sl-SI" sz="16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1892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83FD-44A0-474E-82D1-5C8B16D5F719}"/>
              </a:ext>
            </a:extLst>
          </p:cNvPr>
          <p:cNvSpPr>
            <a:spLocks noGrp="1"/>
          </p:cNvSpPr>
          <p:nvPr>
            <p:ph type="title"/>
          </p:nvPr>
        </p:nvSpPr>
        <p:spPr>
          <a:xfrm>
            <a:off x="695400" y="2348880"/>
            <a:ext cx="11131200" cy="1368000"/>
          </a:xfrm>
        </p:spPr>
        <p:txBody>
          <a:bodyPr/>
          <a:lstStyle/>
          <a:p>
            <a:pPr algn="ctr"/>
            <a:r>
              <a:rPr lang="sl-SI" sz="4400" dirty="0"/>
              <a:t>Ključni poudarki</a:t>
            </a:r>
            <a:endParaRPr lang="sl-SI" dirty="0"/>
          </a:p>
        </p:txBody>
      </p:sp>
      <p:sp>
        <p:nvSpPr>
          <p:cNvPr id="3" name="Slide Number Placeholder 2">
            <a:extLst>
              <a:ext uri="{FF2B5EF4-FFF2-40B4-BE49-F238E27FC236}">
                <a16:creationId xmlns:a16="http://schemas.microsoft.com/office/drawing/2014/main" id="{4A88D9B5-5C71-4BC0-AE2E-13E47E57B6B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6056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90C9-4081-48FC-A151-B33C704040B8}"/>
              </a:ext>
            </a:extLst>
          </p:cNvPr>
          <p:cNvSpPr>
            <a:spLocks noGrp="1"/>
          </p:cNvSpPr>
          <p:nvPr>
            <p:ph type="title"/>
          </p:nvPr>
        </p:nvSpPr>
        <p:spPr/>
        <p:txBody>
          <a:bodyPr/>
          <a:lstStyle/>
          <a:p>
            <a:r>
              <a:rPr lang="sl-SI" dirty="0">
                <a:solidFill>
                  <a:schemeClr val="bg2"/>
                </a:solidFill>
              </a:rPr>
              <a:t>Kako vidimo trajnostno financiranje danes?</a:t>
            </a:r>
            <a:endParaRPr lang="sl-SI" dirty="0"/>
          </a:p>
        </p:txBody>
      </p:sp>
      <p:sp>
        <p:nvSpPr>
          <p:cNvPr id="3" name="Content Placeholder 2">
            <a:extLst>
              <a:ext uri="{FF2B5EF4-FFF2-40B4-BE49-F238E27FC236}">
                <a16:creationId xmlns:a16="http://schemas.microsoft.com/office/drawing/2014/main" id="{65289F59-98B8-4EE8-BB9D-FD7E2FB44090}"/>
              </a:ext>
            </a:extLst>
          </p:cNvPr>
          <p:cNvSpPr>
            <a:spLocks noGrp="1"/>
          </p:cNvSpPr>
          <p:nvPr>
            <p:ph idx="1"/>
          </p:nvPr>
        </p:nvSpPr>
        <p:spPr>
          <a:xfrm>
            <a:off x="652459" y="1728000"/>
            <a:ext cx="10884682" cy="3780000"/>
          </a:xfrm>
        </p:spPr>
        <p:txBody>
          <a:bodyPr/>
          <a:lstStyle/>
          <a:p>
            <a:pPr marL="457200" indent="-457200">
              <a:buFont typeface="+mj-lt"/>
              <a:buAutoNum type="arabicPeriod"/>
            </a:pPr>
            <a:r>
              <a:rPr lang="sl-SI" dirty="0"/>
              <a:t>Zeleni prehod je tu.</a:t>
            </a:r>
          </a:p>
          <a:p>
            <a:pPr marL="457200" indent="-457200">
              <a:buFont typeface="+mj-lt"/>
              <a:buAutoNum type="arabicPeriod"/>
            </a:pPr>
            <a:r>
              <a:rPr lang="sl-SI" dirty="0"/>
              <a:t>EU regulatorni okvir trajnostnih financ je jasen in se še razvija, vse s ciljem podnebne nevtralnosti do 2050.</a:t>
            </a:r>
          </a:p>
          <a:p>
            <a:pPr marL="457200" indent="-457200">
              <a:buFont typeface="+mj-lt"/>
              <a:buAutoNum type="arabicPeriod"/>
            </a:pPr>
            <a:r>
              <a:rPr lang="sl-SI" dirty="0"/>
              <a:t>Pritisk (zunanjih) deležnikov glede </a:t>
            </a:r>
            <a:r>
              <a:rPr lang="sl-SI" dirty="0" err="1"/>
              <a:t>dekarbonizacije</a:t>
            </a:r>
            <a:r>
              <a:rPr lang="sl-SI" dirty="0"/>
              <a:t> je velik.</a:t>
            </a:r>
          </a:p>
          <a:p>
            <a:pPr marL="457200" indent="-457200">
              <a:buFont typeface="+mj-lt"/>
              <a:buAutoNum type="arabicPeriod"/>
            </a:pPr>
            <a:r>
              <a:rPr lang="sl-SI" dirty="0"/>
              <a:t>Digitalizacija kot pomemben dejavnik pri transformaciji poslovanja.</a:t>
            </a:r>
          </a:p>
          <a:p>
            <a:pPr marL="457200" indent="-457200">
              <a:buFont typeface="+mj-lt"/>
              <a:buAutoNum type="arabicPeriod"/>
            </a:pPr>
            <a:r>
              <a:rPr lang="sl-SI" dirty="0"/>
              <a:t>Podatki o ESG vidikih stranke in posla postajajo ključni pri evalvacijah.</a:t>
            </a:r>
          </a:p>
          <a:p>
            <a:pPr lvl="3"/>
            <a:r>
              <a:rPr lang="sl-SI" dirty="0" err="1"/>
              <a:t>Okoljski</a:t>
            </a:r>
            <a:r>
              <a:rPr lang="sl-SI" dirty="0"/>
              <a:t> vidik (E)</a:t>
            </a:r>
          </a:p>
          <a:p>
            <a:pPr lvl="3"/>
            <a:r>
              <a:rPr lang="sl-SI" dirty="0"/>
              <a:t>Družbeni vidik (S)</a:t>
            </a:r>
          </a:p>
          <a:p>
            <a:pPr lvl="3"/>
            <a:r>
              <a:rPr lang="sl-SI" dirty="0" err="1"/>
              <a:t>Upravljalski</a:t>
            </a:r>
            <a:r>
              <a:rPr lang="sl-SI" dirty="0"/>
              <a:t> vidik (G)	</a:t>
            </a:r>
          </a:p>
          <a:p>
            <a:pPr marL="457200" indent="-457200">
              <a:buFont typeface="+mj-lt"/>
              <a:buAutoNum type="arabicPeriod"/>
            </a:pPr>
            <a:r>
              <a:rPr lang="sl-SI" dirty="0"/>
              <a:t>Poteka nadgradnja procesa evalvacije klientov in poslovanja (projektno financiranje, posojila…) s trajnostnimi elementi.</a:t>
            </a:r>
          </a:p>
          <a:p>
            <a:pPr marL="457200" indent="-457200">
              <a:buFont typeface="+mj-lt"/>
              <a:buAutoNum type="arabicPeriod"/>
            </a:pPr>
            <a:r>
              <a:rPr lang="sl-SI" dirty="0"/>
              <a:t>Banke bodo </a:t>
            </a:r>
            <a:r>
              <a:rPr lang="pl-PL" dirty="0"/>
              <a:t>zaostrovale pogoje za financiranje v primeru manka trajnostnih elementov, na drugi strani ugodnosti za trajnostne projekte.</a:t>
            </a:r>
            <a:endParaRPr lang="sl-SI" dirty="0"/>
          </a:p>
          <a:p>
            <a:pPr marL="457200" indent="-457200">
              <a:buFont typeface="+mj-lt"/>
              <a:buAutoNum type="arabicPeriod"/>
            </a:pPr>
            <a:endParaRPr lang="sl-SI" dirty="0"/>
          </a:p>
          <a:p>
            <a:pPr marL="457200" indent="-457200">
              <a:buFont typeface="+mj-lt"/>
              <a:buAutoNum type="arabicPeriod"/>
            </a:pPr>
            <a:endParaRPr lang="sl-SI" dirty="0"/>
          </a:p>
        </p:txBody>
      </p:sp>
      <p:sp>
        <p:nvSpPr>
          <p:cNvPr id="4" name="Slide Number Placeholder 3">
            <a:extLst>
              <a:ext uri="{FF2B5EF4-FFF2-40B4-BE49-F238E27FC236}">
                <a16:creationId xmlns:a16="http://schemas.microsoft.com/office/drawing/2014/main" id="{6E34B99B-4C01-48F5-9269-8D106160877A}"/>
              </a:ext>
            </a:extLst>
          </p:cNvPr>
          <p:cNvSpPr>
            <a:spLocks noGrp="1"/>
          </p:cNvSpPr>
          <p:nvPr>
            <p:ph type="sldNum" sz="quarter" idx="4"/>
          </p:nvPr>
        </p:nvSpPr>
        <p:spPr/>
        <p:txBody>
          <a:bodyPr/>
          <a:lstStyle/>
          <a:p>
            <a:fld id="{4E4FABFB-D960-4827-A99E-1FF56FC4539E}" type="slidenum">
              <a:rPr lang="sl-SI" noProof="0" smtClean="0"/>
              <a:pPr/>
              <a:t>19</a:t>
            </a:fld>
            <a:endParaRPr lang="sl-SI" noProof="0" dirty="0"/>
          </a:p>
        </p:txBody>
      </p:sp>
    </p:spTree>
    <p:extLst>
      <p:ext uri="{BB962C8B-B14F-4D97-AF65-F5344CB8AC3E}">
        <p14:creationId xmlns:p14="http://schemas.microsoft.com/office/powerpoint/2010/main" val="213790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E4FABFB-D960-4827-A99E-1FF56FC4539E}" type="slidenum">
              <a:rPr lang="sl-SI" noProof="0" smtClean="0"/>
              <a:pPr/>
              <a:t>2</a:t>
            </a:fld>
            <a:endParaRPr lang="sl-SI" noProof="0" dirty="0"/>
          </a:p>
        </p:txBody>
      </p:sp>
      <p:pic>
        <p:nvPicPr>
          <p:cNvPr id="5" name="Picture Placeholder 4">
            <a:extLst>
              <a:ext uri="{FF2B5EF4-FFF2-40B4-BE49-F238E27FC236}">
                <a16:creationId xmlns:a16="http://schemas.microsoft.com/office/drawing/2014/main" id="{9255ECF4-EA66-4216-9756-3647AA6EA5BF}"/>
              </a:ext>
            </a:extLst>
          </p:cNvPr>
          <p:cNvPicPr>
            <a:picLocks noGrp="1" noChangeAspect="1"/>
          </p:cNvPicPr>
          <p:nvPr>
            <p:ph type="pic" sz="quarter" idx="10"/>
          </p:nvPr>
        </p:nvPicPr>
        <p:blipFill>
          <a:blip r:embed="rId2"/>
          <a:srcRect t="20158" b="20158"/>
          <a:stretch>
            <a:fillRect/>
          </a:stretch>
        </p:blipFill>
        <p:spPr>
          <a:prstGeom prst="rect">
            <a:avLst/>
          </a:prstGeom>
        </p:spPr>
      </p:pic>
    </p:spTree>
    <p:extLst>
      <p:ext uri="{BB962C8B-B14F-4D97-AF65-F5344CB8AC3E}">
        <p14:creationId xmlns:p14="http://schemas.microsoft.com/office/powerpoint/2010/main" val="293831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16F96-2CA8-4602-9434-61F3F6918BEC}"/>
              </a:ext>
            </a:extLst>
          </p:cNvPr>
          <p:cNvSpPr>
            <a:spLocks noGrp="1"/>
          </p:cNvSpPr>
          <p:nvPr>
            <p:ph type="title"/>
          </p:nvPr>
        </p:nvSpPr>
        <p:spPr>
          <a:xfrm>
            <a:off x="532303" y="876002"/>
            <a:ext cx="4429072" cy="4838998"/>
          </a:xfrm>
        </p:spPr>
        <p:txBody>
          <a:bodyPr wrap="square" anchor="ctr">
            <a:normAutofit/>
          </a:bodyPr>
          <a:lstStyle/>
          <a:p>
            <a:pPr marL="0" indent="0">
              <a:buNone/>
            </a:pPr>
            <a:r>
              <a:rPr lang="en-AU" sz="2100" b="0" dirty="0">
                <a:effectLst/>
              </a:rPr>
              <a:t>“We are the first generation to feel the sting of </a:t>
            </a:r>
            <a:r>
              <a:rPr lang="en-AU" sz="2100" dirty="0"/>
              <a:t>climate change</a:t>
            </a:r>
            <a:r>
              <a:rPr lang="en-AU" sz="2100" b="0" dirty="0">
                <a:effectLst/>
              </a:rPr>
              <a:t>, and </a:t>
            </a:r>
            <a:r>
              <a:rPr lang="en-AU" sz="2100" b="1" dirty="0">
                <a:solidFill>
                  <a:schemeClr val="bg2"/>
                </a:solidFill>
                <a:effectLst/>
              </a:rPr>
              <a:t>we are the last generation</a:t>
            </a:r>
            <a:r>
              <a:rPr lang="en-AU" sz="2100" b="1" dirty="0">
                <a:effectLst/>
              </a:rPr>
              <a:t> that can do something about it</a:t>
            </a:r>
            <a:r>
              <a:rPr lang="en-AU" sz="2100" b="0" dirty="0">
                <a:effectLst/>
              </a:rPr>
              <a:t>.” </a:t>
            </a:r>
            <a:br>
              <a:rPr lang="en-AU" sz="2100" b="0" dirty="0">
                <a:effectLst/>
              </a:rPr>
            </a:br>
            <a:br>
              <a:rPr lang="en-AU" sz="2100" b="0" dirty="0">
                <a:effectLst/>
              </a:rPr>
            </a:br>
            <a:r>
              <a:rPr lang="en-AU" sz="2100" dirty="0"/>
              <a:t>– Jay Inslee, attorney and politician</a:t>
            </a:r>
            <a:r>
              <a:rPr lang="en-AU" sz="2100" b="0" dirty="0">
                <a:effectLst/>
              </a:rPr>
              <a:t>.</a:t>
            </a:r>
            <a:endParaRPr lang="sl-SI" sz="2100" dirty="0"/>
          </a:p>
        </p:txBody>
      </p:sp>
      <p:sp>
        <p:nvSpPr>
          <p:cNvPr id="5" name="Slide Number Placeholder 4">
            <a:extLst>
              <a:ext uri="{FF2B5EF4-FFF2-40B4-BE49-F238E27FC236}">
                <a16:creationId xmlns:a16="http://schemas.microsoft.com/office/drawing/2014/main" id="{8CB98D94-4E94-472E-9D57-6B59573A68E6}"/>
              </a:ext>
            </a:extLst>
          </p:cNvPr>
          <p:cNvSpPr>
            <a:spLocks noGrp="1"/>
          </p:cNvSpPr>
          <p:nvPr>
            <p:ph type="sldNum" sz="quarter" idx="4"/>
          </p:nvPr>
        </p:nvSpPr>
        <p:spPr>
          <a:xfrm>
            <a:off x="9936427" y="6648067"/>
            <a:ext cx="1632181" cy="182562"/>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sl-SI" sz="10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Placeholder 5">
            <a:extLst>
              <a:ext uri="{FF2B5EF4-FFF2-40B4-BE49-F238E27FC236}">
                <a16:creationId xmlns:a16="http://schemas.microsoft.com/office/drawing/2014/main" id="{20D2EB05-2D14-4AA5-8C15-B7E19ED09A5A}"/>
              </a:ext>
            </a:extLst>
          </p:cNvPr>
          <p:cNvPicPr>
            <a:picLocks noGrp="1" noChangeAspect="1"/>
          </p:cNvPicPr>
          <p:nvPr>
            <p:ph type="pic" sz="quarter" idx="10"/>
          </p:nvPr>
        </p:nvPicPr>
        <p:blipFill>
          <a:blip r:embed="rId2"/>
          <a:srcRect t="8" b="8"/>
          <a:stretch>
            <a:fillRect/>
          </a:stretch>
        </p:blipFill>
        <p:spPr>
          <a:prstGeom prst="rect">
            <a:avLst/>
          </a:prstGeom>
        </p:spPr>
      </p:pic>
    </p:spTree>
    <p:extLst>
      <p:ext uri="{BB962C8B-B14F-4D97-AF65-F5344CB8AC3E}">
        <p14:creationId xmlns:p14="http://schemas.microsoft.com/office/powerpoint/2010/main" val="89570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sl-SI" dirty="0">
                <a:solidFill>
                  <a:schemeClr val="bg2"/>
                </a:solidFill>
              </a:rPr>
              <a:t>Hvala.</a:t>
            </a:r>
            <a:endParaRPr lang="en-GB" dirty="0">
              <a:solidFill>
                <a:schemeClr val="bg2"/>
              </a:solidFill>
            </a:endParaRPr>
          </a:p>
        </p:txBody>
      </p:sp>
      <p:sp>
        <p:nvSpPr>
          <p:cNvPr id="10" name="Slide Number Placeholder 9"/>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4143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50CC-F594-45C4-BB62-EC373B2DC691}"/>
              </a:ext>
            </a:extLst>
          </p:cNvPr>
          <p:cNvSpPr>
            <a:spLocks noGrp="1"/>
          </p:cNvSpPr>
          <p:nvPr>
            <p:ph type="title"/>
          </p:nvPr>
        </p:nvSpPr>
        <p:spPr/>
        <p:txBody>
          <a:bodyPr/>
          <a:lstStyle/>
          <a:p>
            <a:r>
              <a:rPr lang="sl-SI" sz="4000" dirty="0">
                <a:solidFill>
                  <a:schemeClr val="bg2"/>
                </a:solidFill>
                <a:latin typeface="+mn-lt"/>
              </a:rPr>
              <a:t>Agenda</a:t>
            </a:r>
          </a:p>
        </p:txBody>
      </p:sp>
      <p:sp>
        <p:nvSpPr>
          <p:cNvPr id="3" name="Content Placeholder 2">
            <a:extLst>
              <a:ext uri="{FF2B5EF4-FFF2-40B4-BE49-F238E27FC236}">
                <a16:creationId xmlns:a16="http://schemas.microsoft.com/office/drawing/2014/main" id="{CF1FC3F3-FBCD-4255-A212-BEFEC8ED2E36}"/>
              </a:ext>
            </a:extLst>
          </p:cNvPr>
          <p:cNvSpPr>
            <a:spLocks noGrp="1"/>
          </p:cNvSpPr>
          <p:nvPr>
            <p:ph idx="1"/>
          </p:nvPr>
        </p:nvSpPr>
        <p:spPr>
          <a:xfrm>
            <a:off x="647633" y="2564904"/>
            <a:ext cx="10884682" cy="3195096"/>
          </a:xfrm>
        </p:spPr>
        <p:txBody>
          <a:bodyPr/>
          <a:lstStyle/>
          <a:p>
            <a:pPr marL="457200" indent="-457200">
              <a:buFont typeface="+mj-lt"/>
              <a:buAutoNum type="arabicPeriod"/>
            </a:pPr>
            <a:r>
              <a:rPr lang="sl-SI" sz="2400" dirty="0"/>
              <a:t>Razvoj EU strategije trajnostnih financ</a:t>
            </a:r>
          </a:p>
          <a:p>
            <a:pPr marL="457200" indent="-457200">
              <a:buFont typeface="+mj-lt"/>
              <a:buAutoNum type="arabicPeriod"/>
            </a:pPr>
            <a:r>
              <a:rPr lang="sl-SI" sz="2400" dirty="0"/>
              <a:t>Nadgradnja skrbnega pregleda strank</a:t>
            </a:r>
          </a:p>
          <a:p>
            <a:pPr marL="457200" indent="-457200">
              <a:buFont typeface="+mj-lt"/>
              <a:buAutoNum type="arabicPeriod"/>
            </a:pPr>
            <a:r>
              <a:rPr lang="sl-SI" sz="2400" dirty="0"/>
              <a:t>Ključni poudarki</a:t>
            </a:r>
          </a:p>
          <a:p>
            <a:pPr marL="457200" indent="-457200">
              <a:buFont typeface="+mj-lt"/>
              <a:buAutoNum type="arabicPeriod"/>
            </a:pPr>
            <a:endParaRPr lang="sl-SI" sz="2400" dirty="0"/>
          </a:p>
          <a:p>
            <a:pPr marL="457200" indent="-457200">
              <a:buFont typeface="+mj-lt"/>
              <a:buAutoNum type="arabicPeriod"/>
            </a:pPr>
            <a:endParaRPr lang="sl-SI" sz="2400" dirty="0"/>
          </a:p>
        </p:txBody>
      </p:sp>
      <p:sp>
        <p:nvSpPr>
          <p:cNvPr id="4" name="Slide Number Placeholder 3">
            <a:extLst>
              <a:ext uri="{FF2B5EF4-FFF2-40B4-BE49-F238E27FC236}">
                <a16:creationId xmlns:a16="http://schemas.microsoft.com/office/drawing/2014/main" id="{C0E62543-9DB8-435D-8416-1B1A1C5B3934}"/>
              </a:ext>
            </a:extLst>
          </p:cNvPr>
          <p:cNvSpPr>
            <a:spLocks noGrp="1"/>
          </p:cNvSpPr>
          <p:nvPr>
            <p:ph type="sldNum" sz="quarter" idx="4"/>
          </p:nvPr>
        </p:nvSpPr>
        <p:spPr/>
        <p:txBody>
          <a:bodyPr/>
          <a:lstStyle/>
          <a:p>
            <a:fld id="{4E4FABFB-D960-4827-A99E-1FF56FC4539E}" type="slidenum">
              <a:rPr lang="sl-SI" noProof="0" smtClean="0"/>
              <a:pPr/>
              <a:t>3</a:t>
            </a:fld>
            <a:endParaRPr lang="sl-SI" noProof="0" dirty="0"/>
          </a:p>
        </p:txBody>
      </p:sp>
    </p:spTree>
    <p:extLst>
      <p:ext uri="{BB962C8B-B14F-4D97-AF65-F5344CB8AC3E}">
        <p14:creationId xmlns:p14="http://schemas.microsoft.com/office/powerpoint/2010/main" val="242333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sl-SI" sz="4000" dirty="0">
                <a:solidFill>
                  <a:schemeClr val="bg2"/>
                </a:solidFill>
                <a:effectLst/>
                <a:latin typeface="+mn-lt"/>
              </a:rPr>
              <a:t>HBR: Kako ESG spreminja skrbni pregled? </a:t>
            </a:r>
            <a:r>
              <a:rPr lang="en-US" sz="4000" dirty="0">
                <a:solidFill>
                  <a:schemeClr val="bg2"/>
                </a:solidFill>
                <a:effectLst/>
                <a:latin typeface="+mn-lt"/>
              </a:rPr>
              <a:t> </a:t>
            </a:r>
          </a:p>
        </p:txBody>
      </p:sp>
      <p:sp>
        <p:nvSpPr>
          <p:cNvPr id="6" name="Content Placeholder 5"/>
          <p:cNvSpPr>
            <a:spLocks noGrp="1"/>
          </p:cNvSpPr>
          <p:nvPr>
            <p:ph sz="half" idx="1"/>
          </p:nvPr>
        </p:nvSpPr>
        <p:spPr>
          <a:xfrm>
            <a:off x="529200" y="1728000"/>
            <a:ext cx="10421612" cy="3874612"/>
          </a:xfrm>
        </p:spPr>
        <p:txBody>
          <a:bodyPr/>
          <a:lstStyle/>
          <a:p>
            <a:pPr algn="l">
              <a:buFontTx/>
              <a:buChar char="-"/>
            </a:pPr>
            <a:r>
              <a:rPr lang="en-US" b="0" i="1" dirty="0">
                <a:effectLst/>
              </a:rPr>
              <a:t>Traditionally, evaluations of a company’s assets (such as in assessing the value of M&amp;A transactions) tend to focus on a set of conventional factors. These include business synergies, tax consequences, and anti-trust considerations. Today, </a:t>
            </a:r>
            <a:r>
              <a:rPr lang="en-US" b="1" i="1" dirty="0">
                <a:effectLst/>
              </a:rPr>
              <a:t>thorough due diligence efforts also require an audit of how an acquirer or acquiree meets certain ESG standards</a:t>
            </a:r>
            <a:r>
              <a:rPr lang="en-US" b="0" i="1" dirty="0">
                <a:effectLst/>
              </a:rPr>
              <a:t>. </a:t>
            </a:r>
            <a:r>
              <a:rPr lang="en-US" b="1" i="1" dirty="0">
                <a:effectLst/>
              </a:rPr>
              <a:t>ESG audits will also matter when raising capital; debt-rating agencies and investors require this additional data, too</a:t>
            </a:r>
            <a:r>
              <a:rPr lang="en-US" b="0" i="1" dirty="0">
                <a:effectLst/>
              </a:rPr>
              <a:t>.</a:t>
            </a:r>
            <a:endParaRPr lang="sl-SI" i="1" dirty="0"/>
          </a:p>
          <a:p>
            <a:pPr algn="l">
              <a:buFontTx/>
              <a:buChar char="-"/>
            </a:pPr>
            <a:endParaRPr lang="sl-SI" b="0" i="1" dirty="0">
              <a:effectLst/>
            </a:endParaRPr>
          </a:p>
          <a:p>
            <a:pPr algn="l">
              <a:buFontTx/>
              <a:buChar char="-"/>
            </a:pPr>
            <a:r>
              <a:rPr lang="en-US" b="0" i="1" dirty="0">
                <a:effectLst/>
              </a:rPr>
              <a:t>Areas that could come into ESG due diligence include </a:t>
            </a:r>
            <a:r>
              <a:rPr lang="en-US" b="0" i="1" dirty="0">
                <a:solidFill>
                  <a:schemeClr val="bg2">
                    <a:lumMod val="75000"/>
                  </a:schemeClr>
                </a:solidFill>
                <a:effectLst/>
              </a:rPr>
              <a:t>adapting products and services to climate-friendly materials and processes, evaluating diversity and wider employment practices, as well as revamping how companies engage with communities</a:t>
            </a:r>
            <a:r>
              <a:rPr lang="en-US" b="0" i="1" dirty="0">
                <a:effectLst/>
              </a:rPr>
              <a:t>. </a:t>
            </a:r>
            <a:r>
              <a:rPr lang="en-US" b="1" i="1" u="sng" dirty="0">
                <a:effectLst/>
              </a:rPr>
              <a:t>Corporations today must be ready to demonstrate that they are ESG compliant — with actions and results.</a:t>
            </a:r>
            <a:endParaRPr lang="sl-SI" b="1" i="1" u="sng" dirty="0">
              <a:effectLst/>
            </a:endParaRPr>
          </a:p>
          <a:p>
            <a:pPr marL="0" indent="0" algn="l">
              <a:buNone/>
            </a:pPr>
            <a:endParaRPr lang="sl-SI" sz="1200" i="1" dirty="0"/>
          </a:p>
          <a:p>
            <a:pPr marL="0" indent="0" algn="l">
              <a:spcBef>
                <a:spcPts val="0"/>
              </a:spcBef>
              <a:buNone/>
            </a:pPr>
            <a:r>
              <a:rPr lang="en-US" sz="1200" i="1" dirty="0"/>
              <a:t>10 ESG Questions Companies Need to Answer</a:t>
            </a:r>
          </a:p>
          <a:p>
            <a:pPr marL="0" indent="0" algn="l">
              <a:spcBef>
                <a:spcPts val="0"/>
              </a:spcBef>
              <a:buNone/>
            </a:pPr>
            <a:r>
              <a:rPr lang="en-US" sz="1200" i="1" dirty="0"/>
              <a:t>by </a:t>
            </a:r>
            <a:r>
              <a:rPr lang="en-US" sz="1200" i="1" dirty="0">
                <a:hlinkClick r:id="rId2">
                  <a:extLst>
                    <a:ext uri="{A12FA001-AC4F-418D-AE19-62706E023703}">
                      <ahyp:hlinkClr xmlns:ahyp="http://schemas.microsoft.com/office/drawing/2018/hyperlinkcolor" val="tx"/>
                    </a:ext>
                  </a:extLst>
                </a:hlinkClick>
              </a:rPr>
              <a:t>Dambisa </a:t>
            </a:r>
            <a:r>
              <a:rPr lang="en-US" sz="1200" i="1" dirty="0" err="1">
                <a:hlinkClick r:id="rId2">
                  <a:extLst>
                    <a:ext uri="{A12FA001-AC4F-418D-AE19-62706E023703}">
                      <ahyp:hlinkClr xmlns:ahyp="http://schemas.microsoft.com/office/drawing/2018/hyperlinkcolor" val="tx"/>
                    </a:ext>
                  </a:extLst>
                </a:hlinkClick>
              </a:rPr>
              <a:t>Moyo</a:t>
            </a:r>
            <a:endParaRPr lang="en-US" sz="1200" i="1" dirty="0"/>
          </a:p>
          <a:p>
            <a:pPr marL="0" indent="0" algn="l">
              <a:spcBef>
                <a:spcPts val="0"/>
              </a:spcBef>
              <a:buNone/>
            </a:pPr>
            <a:r>
              <a:rPr lang="en-US" sz="1200" i="1" dirty="0"/>
              <a:t>January 03, 2022</a:t>
            </a:r>
          </a:p>
          <a:p>
            <a:pPr marL="0" indent="0" algn="l">
              <a:spcBef>
                <a:spcPts val="0"/>
              </a:spcBef>
              <a:buNone/>
            </a:pPr>
            <a:r>
              <a:rPr lang="sl-SI" sz="1200" i="1" dirty="0"/>
              <a:t>Harvard Business </a:t>
            </a:r>
            <a:r>
              <a:rPr lang="sl-SI" sz="1200" i="1" dirty="0" err="1"/>
              <a:t>Review</a:t>
            </a:r>
            <a:endParaRPr lang="en-US" sz="1200" i="1"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6412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83FD-44A0-474E-82D1-5C8B16D5F719}"/>
              </a:ext>
            </a:extLst>
          </p:cNvPr>
          <p:cNvSpPr>
            <a:spLocks noGrp="1"/>
          </p:cNvSpPr>
          <p:nvPr>
            <p:ph type="title"/>
          </p:nvPr>
        </p:nvSpPr>
        <p:spPr>
          <a:xfrm>
            <a:off x="695400" y="2348880"/>
            <a:ext cx="11131200" cy="1368000"/>
          </a:xfrm>
        </p:spPr>
        <p:txBody>
          <a:bodyPr/>
          <a:lstStyle/>
          <a:p>
            <a:pPr algn="ctr"/>
            <a:r>
              <a:rPr lang="sl-SI" sz="4400" dirty="0"/>
              <a:t>Razvoj EU strategije trajnostnih financ</a:t>
            </a:r>
            <a:endParaRPr lang="sl-SI" dirty="0"/>
          </a:p>
        </p:txBody>
      </p:sp>
      <p:sp>
        <p:nvSpPr>
          <p:cNvPr id="3" name="Slide Number Placeholder 2">
            <a:extLst>
              <a:ext uri="{FF2B5EF4-FFF2-40B4-BE49-F238E27FC236}">
                <a16:creationId xmlns:a16="http://schemas.microsoft.com/office/drawing/2014/main" id="{4A88D9B5-5C71-4BC0-AE2E-13E47E57B6BF}"/>
              </a:ext>
            </a:extLst>
          </p:cNvPr>
          <p:cNvSpPr>
            <a:spLocks noGrp="1"/>
          </p:cNvSpPr>
          <p:nvPr>
            <p:ph type="sldNum" sz="quarter" idx="4"/>
          </p:nvPr>
        </p:nvSpPr>
        <p:spPr/>
        <p:txBody>
          <a:bodyPr/>
          <a:lstStyle/>
          <a:p>
            <a:fld id="{4E4FABFB-D960-4827-A99E-1FF56FC4539E}" type="slidenum">
              <a:rPr lang="sl-SI" noProof="0" smtClean="0"/>
              <a:pPr/>
              <a:t>5</a:t>
            </a:fld>
            <a:endParaRPr lang="sl-SI" noProof="0" dirty="0"/>
          </a:p>
        </p:txBody>
      </p:sp>
    </p:spTree>
    <p:extLst>
      <p:ext uri="{BB962C8B-B14F-4D97-AF65-F5344CB8AC3E}">
        <p14:creationId xmlns:p14="http://schemas.microsoft.com/office/powerpoint/2010/main" val="208356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200" y="360000"/>
            <a:ext cx="11131200" cy="1368000"/>
          </a:xfrm>
        </p:spPr>
        <p:txBody>
          <a:bodyPr vert="horz" lIns="91440" tIns="45720" rIns="91440" bIns="45720" rtlCol="0" anchor="t" anchorCtr="0">
            <a:normAutofit/>
          </a:bodyPr>
          <a:lstStyle/>
          <a:p>
            <a:r>
              <a:rPr lang="sl-SI" sz="4000" dirty="0">
                <a:solidFill>
                  <a:schemeClr val="bg2"/>
                </a:solidFill>
              </a:rPr>
              <a:t>Pred Evropskim zelenim dogovorom </a:t>
            </a:r>
            <a:endParaRPr lang="en-AU" sz="4000" dirty="0">
              <a:solidFill>
                <a:schemeClr val="bg2"/>
              </a:solidFill>
            </a:endParaRPr>
          </a:p>
        </p:txBody>
      </p:sp>
      <p:sp>
        <p:nvSpPr>
          <p:cNvPr id="8" name="TextBox 7">
            <a:extLst>
              <a:ext uri="{FF2B5EF4-FFF2-40B4-BE49-F238E27FC236}">
                <a16:creationId xmlns:a16="http://schemas.microsoft.com/office/drawing/2014/main" id="{D16CB987-6433-4078-9C47-315BD7E980CA}"/>
              </a:ext>
            </a:extLst>
          </p:cNvPr>
          <p:cNvSpPr txBox="1"/>
          <p:nvPr/>
        </p:nvSpPr>
        <p:spPr>
          <a:xfrm>
            <a:off x="7632940" y="1689280"/>
            <a:ext cx="3905999" cy="3780000"/>
          </a:xfrm>
          <a:prstGeom prst="rect">
            <a:avLst/>
          </a:prstGeom>
        </p:spPr>
        <p:txBody>
          <a:bodyPr vert="horz" wrap="square" lIns="0" tIns="0" rIns="0" bIns="0" rtlCol="0">
            <a:normAutofit/>
          </a:bodyPr>
          <a:lstStyle/>
          <a:p>
            <a:pPr marL="0" marR="0" lvl="0" indent="-144000" fontAlgn="auto">
              <a:spcBef>
                <a:spcPts val="600"/>
              </a:spcBef>
              <a:spcAft>
                <a:spcPts val="0"/>
              </a:spcAft>
              <a:buClrTx/>
              <a:buSzTx/>
              <a:buFont typeface="Arial" panose="020B0604020202020204" pitchFamily="34" charset="0"/>
              <a:buChar char="•"/>
              <a:tabLst/>
              <a:defRPr/>
            </a:pPr>
            <a:r>
              <a:rPr kumimoji="0" lang="sl-SI" b="0" i="0" u="none" strike="noStrike" cap="none" spc="0" normalizeH="0" baseline="0" dirty="0">
                <a:ln>
                  <a:noFill/>
                </a:ln>
                <a:effectLst/>
                <a:uLnTx/>
                <a:uFillTx/>
              </a:rPr>
              <a:t>Skladno s </a:t>
            </a:r>
            <a:r>
              <a:rPr kumimoji="0" lang="sl-SI" b="1" i="0" u="sng" strike="noStrike" cap="none" spc="0" normalizeH="0" baseline="0" dirty="0">
                <a:ln>
                  <a:noFill/>
                </a:ln>
                <a:effectLst/>
                <a:uLnTx/>
                <a:uFillTx/>
                <a:hlinkClick r:id="rId3">
                  <a:extLst>
                    <a:ext uri="{A12FA001-AC4F-418D-AE19-62706E023703}">
                      <ahyp:hlinkClr xmlns:ahyp="http://schemas.microsoft.com/office/drawing/2018/hyperlinkcolor" val="tx"/>
                    </a:ext>
                  </a:extLst>
                </a:hlinkClick>
              </a:rPr>
              <a:t>Pariškim sporazumom iz leta 2015</a:t>
            </a:r>
            <a:r>
              <a:rPr kumimoji="0" lang="en-US" b="0" i="0" u="none" strike="noStrike" cap="none" spc="0" normalizeH="0" baseline="0" dirty="0">
                <a:ln>
                  <a:noFill/>
                </a:ln>
                <a:effectLst/>
                <a:uLnTx/>
                <a:uFillTx/>
              </a:rPr>
              <a:t>, </a:t>
            </a:r>
            <a:r>
              <a:rPr kumimoji="0" lang="sl-SI" b="0" i="0" u="none" strike="noStrike" cap="none" spc="0" normalizeH="0" baseline="0" dirty="0">
                <a:ln>
                  <a:noFill/>
                </a:ln>
                <a:effectLst/>
                <a:uLnTx/>
                <a:uFillTx/>
              </a:rPr>
              <a:t>so se države članice EU zavezale, da so finančni tokovi konsistentni s podnebnimi cilji. </a:t>
            </a:r>
          </a:p>
          <a:p>
            <a:pPr marL="0" marR="0" lvl="0" indent="-144000" fontAlgn="auto">
              <a:spcBef>
                <a:spcPts val="600"/>
              </a:spcBef>
              <a:spcAft>
                <a:spcPts val="0"/>
              </a:spcAft>
              <a:buClrTx/>
              <a:buSzTx/>
              <a:buFont typeface="Arial" panose="020B0604020202020204" pitchFamily="34" charset="0"/>
              <a:buChar char="•"/>
              <a:tabLst/>
              <a:defRPr/>
            </a:pPr>
            <a:endParaRPr kumimoji="0" lang="sl-SI" b="0" i="0" u="none" strike="noStrike" cap="none" spc="0" normalizeH="0" baseline="0" dirty="0">
              <a:ln>
                <a:noFill/>
              </a:ln>
              <a:effectLst/>
              <a:uLnTx/>
              <a:uFillTx/>
            </a:endParaRPr>
          </a:p>
          <a:p>
            <a:pPr marL="0" marR="0" lvl="0" indent="-144000" fontAlgn="auto">
              <a:spcBef>
                <a:spcPts val="600"/>
              </a:spcBef>
              <a:spcAft>
                <a:spcPts val="0"/>
              </a:spcAft>
              <a:buClrTx/>
              <a:buSzTx/>
              <a:buFont typeface="Arial" panose="020B0604020202020204" pitchFamily="34" charset="0"/>
              <a:buChar char="•"/>
              <a:tabLst/>
              <a:defRPr/>
            </a:pPr>
            <a:r>
              <a:rPr kumimoji="0" lang="sl-SI" b="1" i="0" u="none" strike="noStrike" cap="none" spc="0" normalizeH="0" baseline="0" dirty="0">
                <a:ln>
                  <a:noFill/>
                </a:ln>
                <a:effectLst/>
                <a:uLnTx/>
                <a:uFillTx/>
              </a:rPr>
              <a:t>Leta 2016, </a:t>
            </a:r>
            <a:r>
              <a:rPr kumimoji="0" lang="sl-SI" b="0" i="0" u="none" strike="noStrike" cap="none" spc="0" normalizeH="0" baseline="0" dirty="0">
                <a:ln>
                  <a:noFill/>
                </a:ln>
                <a:effectLst/>
                <a:uLnTx/>
                <a:uFillTx/>
              </a:rPr>
              <a:t>so države članice EU naredile še en korak naprej, in pristopile k </a:t>
            </a:r>
            <a:r>
              <a:rPr lang="sl-SI" b="1" u="sng" dirty="0">
                <a:hlinkClick r:id="rId4"/>
              </a:rPr>
              <a:t>Agendi 2030 za trajnostni razvoj (ZN</a:t>
            </a:r>
            <a:r>
              <a:rPr lang="sl-SI" b="1" u="sng" dirty="0"/>
              <a:t>)</a:t>
            </a:r>
            <a:r>
              <a:rPr kumimoji="0" lang="en-US" b="0" i="0" u="none" strike="noStrike" cap="none" spc="0" normalizeH="0" baseline="0" dirty="0">
                <a:ln>
                  <a:noFill/>
                </a:ln>
                <a:effectLst/>
                <a:uLnTx/>
                <a:uFillTx/>
              </a:rPr>
              <a:t>, </a:t>
            </a:r>
            <a:r>
              <a:rPr lang="sl-SI" dirty="0"/>
              <a:t>ki</a:t>
            </a:r>
            <a:r>
              <a:rPr kumimoji="0" lang="en-US" b="0" i="0" u="none" strike="noStrike" cap="none" spc="0" normalizeH="0" baseline="0" dirty="0">
                <a:ln>
                  <a:noFill/>
                </a:ln>
                <a:effectLst/>
                <a:uLnTx/>
                <a:uFillTx/>
              </a:rPr>
              <a:t> </a:t>
            </a:r>
            <a:r>
              <a:rPr lang="sl-SI" dirty="0"/>
              <a:t>si prizadeva za cilje trajnostnega razvoja (med drugim podnebna pravičnost in podnebni prehod) na svetovni ravni ter podpira 17 ciljev trajnostnega razvoja. </a:t>
            </a:r>
            <a:endParaRPr kumimoji="0" lang="en-US" b="0" i="0" u="none" strike="noStrike" cap="none" spc="0" normalizeH="0" baseline="0" dirty="0">
              <a:ln>
                <a:noFill/>
              </a:ln>
              <a:effectLst/>
              <a:uLnTx/>
              <a:uFillTx/>
            </a:endParaRPr>
          </a:p>
        </p:txBody>
      </p:sp>
      <p:sp>
        <p:nvSpPr>
          <p:cNvPr id="13" name="Slide Number Placeholder 4">
            <a:extLst>
              <a:ext uri="{FF2B5EF4-FFF2-40B4-BE49-F238E27FC236}">
                <a16:creationId xmlns:a16="http://schemas.microsoft.com/office/drawing/2014/main" id="{3789E920-42A6-AA91-7CE5-6ED44DD66E58}"/>
              </a:ext>
            </a:extLst>
          </p:cNvPr>
          <p:cNvSpPr>
            <a:spLocks noGrp="1"/>
          </p:cNvSpPr>
          <p:nvPr>
            <p:ph type="sldNum" sz="quarter" idx="4"/>
          </p:nvPr>
        </p:nvSpPr>
        <p:spPr>
          <a:xfrm>
            <a:off x="9936427" y="6648067"/>
            <a:ext cx="1632181" cy="182562"/>
          </a:xfrm>
        </p:spPr>
        <p:txBody>
          <a:bodyPr/>
          <a:lstStyle/>
          <a:p>
            <a:pPr>
              <a:spcAft>
                <a:spcPts val="600"/>
              </a:spcAft>
            </a:pPr>
            <a:fld id="{4E4FABFB-D960-4827-A99E-1FF56FC4539E}" type="slidenum">
              <a:rPr lang="sl-SI" noProof="0" smtClean="0"/>
              <a:pPr>
                <a:spcAft>
                  <a:spcPts val="600"/>
                </a:spcAft>
              </a:pPr>
              <a:t>6</a:t>
            </a:fld>
            <a:endParaRPr lang="sl-SI" noProof="0"/>
          </a:p>
        </p:txBody>
      </p:sp>
      <p:pic>
        <p:nvPicPr>
          <p:cNvPr id="7" name="Picture 6">
            <a:extLst>
              <a:ext uri="{FF2B5EF4-FFF2-40B4-BE49-F238E27FC236}">
                <a16:creationId xmlns:a16="http://schemas.microsoft.com/office/drawing/2014/main" id="{E5416CD0-862D-4BDC-BCBF-499D67D3B5D8}"/>
              </a:ext>
            </a:extLst>
          </p:cNvPr>
          <p:cNvPicPr>
            <a:picLocks noChangeAspect="1"/>
          </p:cNvPicPr>
          <p:nvPr/>
        </p:nvPicPr>
        <p:blipFill>
          <a:blip r:embed="rId5"/>
          <a:stretch>
            <a:fillRect/>
          </a:stretch>
        </p:blipFill>
        <p:spPr>
          <a:xfrm>
            <a:off x="407368" y="1689280"/>
            <a:ext cx="5870999" cy="3950530"/>
          </a:xfrm>
          <a:prstGeom prst="rect">
            <a:avLst/>
          </a:prstGeom>
        </p:spPr>
      </p:pic>
    </p:spTree>
    <p:extLst>
      <p:ext uri="{BB962C8B-B14F-4D97-AF65-F5344CB8AC3E}">
        <p14:creationId xmlns:p14="http://schemas.microsoft.com/office/powerpoint/2010/main" val="377554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pl-PL" sz="4000" dirty="0">
                <a:solidFill>
                  <a:schemeClr val="bg2"/>
                </a:solidFill>
              </a:rPr>
              <a:t>Akcijski načrt trajnostnih financ (2018)</a:t>
            </a:r>
            <a:endParaRPr lang="en-GB" sz="4000" dirty="0">
              <a:solidFill>
                <a:schemeClr val="bg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A0E2451D-1DC3-4C34-BE93-99C673083B22}"/>
              </a:ext>
            </a:extLst>
          </p:cNvPr>
          <p:cNvSpPr txBox="1"/>
          <p:nvPr/>
        </p:nvSpPr>
        <p:spPr>
          <a:xfrm>
            <a:off x="191344" y="2852936"/>
            <a:ext cx="338437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i="0" u="none" strike="noStrike" kern="1200" cap="none" spc="0" normalizeH="0" baseline="0" noProof="0" dirty="0">
                <a:ln>
                  <a:noFill/>
                </a:ln>
                <a:solidFill>
                  <a:srgbClr val="757575"/>
                </a:solidFill>
                <a:effectLst/>
                <a:uLnTx/>
                <a:uFillTx/>
                <a:latin typeface="Arial"/>
                <a:ea typeface="+mn-ea"/>
                <a:cs typeface="+mn-cs"/>
              </a:rPr>
              <a:t>Evropski zeleni dogovor (</a:t>
            </a:r>
            <a:r>
              <a:rPr kumimoji="0" lang="sl-SI" sz="2000" i="1" u="none" strike="noStrike" kern="1200" cap="none" spc="0" normalizeH="0" baseline="0" noProof="0" dirty="0" err="1">
                <a:ln>
                  <a:noFill/>
                </a:ln>
                <a:solidFill>
                  <a:srgbClr val="757575"/>
                </a:solidFill>
                <a:effectLst/>
                <a:uLnTx/>
                <a:uFillTx/>
                <a:latin typeface="Arial"/>
                <a:ea typeface="+mn-ea"/>
                <a:cs typeface="+mn-cs"/>
              </a:rPr>
              <a:t>European</a:t>
            </a:r>
            <a:r>
              <a:rPr kumimoji="0" lang="sl-SI" sz="2000" i="1" u="none" strike="noStrike" kern="1200" cap="none" spc="0" normalizeH="0" baseline="0" noProof="0" dirty="0">
                <a:ln>
                  <a:noFill/>
                </a:ln>
                <a:solidFill>
                  <a:srgbClr val="757575"/>
                </a:solidFill>
                <a:effectLst/>
                <a:uLnTx/>
                <a:uFillTx/>
                <a:latin typeface="Arial"/>
                <a:ea typeface="+mn-ea"/>
                <a:cs typeface="+mn-cs"/>
              </a:rPr>
              <a:t> </a:t>
            </a:r>
            <a:r>
              <a:rPr kumimoji="0" lang="sl-SI" sz="2000" i="1" u="none" strike="noStrike" kern="1200" cap="none" spc="0" normalizeH="0" baseline="0" noProof="0" dirty="0" err="1">
                <a:ln>
                  <a:noFill/>
                </a:ln>
                <a:solidFill>
                  <a:srgbClr val="757575"/>
                </a:solidFill>
                <a:effectLst/>
                <a:uLnTx/>
                <a:uFillTx/>
                <a:latin typeface="Arial"/>
                <a:ea typeface="+mn-ea"/>
                <a:cs typeface="+mn-cs"/>
              </a:rPr>
              <a:t>Green</a:t>
            </a:r>
            <a:r>
              <a:rPr kumimoji="0" lang="sl-SI" sz="2000" i="1" u="none" strike="noStrike" kern="1200" cap="none" spc="0" normalizeH="0" baseline="0" noProof="0" dirty="0">
                <a:ln>
                  <a:noFill/>
                </a:ln>
                <a:solidFill>
                  <a:srgbClr val="757575"/>
                </a:solidFill>
                <a:effectLst/>
                <a:uLnTx/>
                <a:uFillTx/>
                <a:latin typeface="Arial"/>
                <a:ea typeface="+mn-ea"/>
                <a:cs typeface="+mn-cs"/>
              </a:rPr>
              <a:t> </a:t>
            </a:r>
            <a:r>
              <a:rPr kumimoji="0" lang="sl-SI" sz="2000" i="1" u="none" strike="noStrike" kern="1200" cap="none" spc="0" normalizeH="0" baseline="0" noProof="0" dirty="0" err="1">
                <a:ln>
                  <a:noFill/>
                </a:ln>
                <a:solidFill>
                  <a:srgbClr val="757575"/>
                </a:solidFill>
                <a:effectLst/>
                <a:uLnTx/>
                <a:uFillTx/>
                <a:latin typeface="Arial"/>
                <a:ea typeface="+mn-ea"/>
                <a:cs typeface="+mn-cs"/>
              </a:rPr>
              <a:t>Deal</a:t>
            </a:r>
            <a:r>
              <a:rPr kumimoji="0" lang="sl-SI" sz="2000" i="0" u="none" strike="noStrike" kern="1200" cap="none" spc="0" normalizeH="0" baseline="0" noProof="0" dirty="0">
                <a:ln>
                  <a:noFill/>
                </a:ln>
                <a:solidFill>
                  <a:srgbClr val="757575"/>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i="0" u="none" strike="noStrike" kern="1200" cap="none" spc="0" normalizeH="0" baseline="0" noProof="0" dirty="0">
                <a:ln>
                  <a:noFill/>
                </a:ln>
                <a:solidFill>
                  <a:srgbClr val="757575"/>
                </a:solidFill>
                <a:effectLst/>
                <a:uLnTx/>
                <a:uFillTx/>
                <a:latin typeface="Arial"/>
                <a:ea typeface="+mn-ea"/>
                <a:cs typeface="+mn-cs"/>
              </a:rPr>
              <a:t>kot okvir trajnostnih financ EU.</a:t>
            </a:r>
          </a:p>
        </p:txBody>
      </p:sp>
      <p:sp>
        <p:nvSpPr>
          <p:cNvPr id="7" name="TextBox 6">
            <a:extLst>
              <a:ext uri="{FF2B5EF4-FFF2-40B4-BE49-F238E27FC236}">
                <a16:creationId xmlns:a16="http://schemas.microsoft.com/office/drawing/2014/main" id="{6643E11E-FC9A-4B34-960C-97A1FF619CF7}"/>
              </a:ext>
            </a:extLst>
          </p:cNvPr>
          <p:cNvSpPr txBox="1"/>
          <p:nvPr/>
        </p:nvSpPr>
        <p:spPr>
          <a:xfrm>
            <a:off x="3784951" y="2204864"/>
            <a:ext cx="815939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sng" strike="noStrike" kern="1200" cap="none" spc="0" normalizeH="0" baseline="0" noProof="0" dirty="0">
                <a:ln>
                  <a:noFill/>
                </a:ln>
                <a:solidFill>
                  <a:srgbClr val="757575"/>
                </a:solidFill>
                <a:effectLst/>
                <a:uLnTx/>
                <a:uFillTx/>
                <a:latin typeface="Arial"/>
                <a:ea typeface="+mn-ea"/>
                <a:cs typeface="+mn-cs"/>
                <a:hlinkClick r:id="rId2"/>
              </a:rPr>
              <a:t>Akcijski načrt desetih ESG ukrepov:</a:t>
            </a:r>
            <a:endParaRPr kumimoji="0" lang="sl-SI" sz="2000" b="0" i="0" u="sng" strike="noStrike" kern="1200" cap="none" spc="0" normalizeH="0" baseline="0" noProof="0" dirty="0">
              <a:ln>
                <a:noFill/>
              </a:ln>
              <a:solidFill>
                <a:srgbClr val="757575"/>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lang="sl-SI" sz="2000" dirty="0">
                <a:solidFill>
                  <a:srgbClr val="757575"/>
                </a:solidFill>
                <a:latin typeface="Arial"/>
              </a:rPr>
              <a:t>Vzpostavitev sistema klasifikacije EU za</a:t>
            </a:r>
            <a:r>
              <a:rPr kumimoji="0" lang="sl-SI" sz="2000" b="0" i="0" u="none" strike="noStrike" kern="1200" cap="none" spc="0" normalizeH="0" baseline="0" noProof="0" dirty="0">
                <a:ln>
                  <a:noFill/>
                </a:ln>
                <a:solidFill>
                  <a:srgbClr val="757575"/>
                </a:solidFill>
                <a:effectLst/>
                <a:uLnTx/>
                <a:uFillTx/>
                <a:latin typeface="Arial"/>
                <a:ea typeface="+mn-ea"/>
                <a:cs typeface="+mn-cs"/>
              </a:rPr>
              <a:t> trajnostne dejavnosti</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Priprava </a:t>
            </a:r>
            <a:r>
              <a:rPr lang="sl-SI" sz="2000" dirty="0">
                <a:solidFill>
                  <a:srgbClr val="757575"/>
                </a:solidFill>
                <a:latin typeface="Arial"/>
              </a:rPr>
              <a:t>standardov in znakov za zelene finančne produkte </a:t>
            </a:r>
            <a:endParaRPr kumimoji="0" lang="sl-SI" sz="2000" b="0" i="0" u="none" strike="noStrike" kern="1200" cap="none" spc="0" normalizeH="0" baseline="0" noProof="0" dirty="0">
              <a:ln>
                <a:noFill/>
              </a:ln>
              <a:solidFill>
                <a:srgbClr val="757575"/>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Spodbujanje naložb v trajnostne projekte </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Vključevanje trajnosti pri izvajanju finančnega svetovanja </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Razvoj referenčnih vrednosti za trajnost </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Boljše vključevanje trajnosti v bonitetne ocene in raziskave</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v-SE" sz="2000" b="0" i="0" u="none" strike="noStrike" kern="1200" cap="none" spc="0" normalizeH="0" baseline="0" noProof="0" dirty="0">
                <a:ln>
                  <a:noFill/>
                </a:ln>
                <a:solidFill>
                  <a:srgbClr val="757575"/>
                </a:solidFill>
                <a:effectLst/>
                <a:uLnTx/>
                <a:uFillTx/>
                <a:latin typeface="Arial"/>
                <a:ea typeface="+mn-ea"/>
                <a:cs typeface="+mn-cs"/>
              </a:rPr>
              <a:t> Pojasnitev dolžnosti institucionalnih vlagateljev in upraviteljev premoženja</a:t>
            </a:r>
            <a:endParaRPr kumimoji="0" lang="sl-SI" sz="2000" b="0" i="0" u="none" strike="noStrike" kern="1200" cap="none" spc="0" normalizeH="0" baseline="0" noProof="0" dirty="0">
              <a:ln>
                <a:noFill/>
              </a:ln>
              <a:solidFill>
                <a:srgbClr val="757575"/>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Vključevanje načela trajnosti v bonitetne zahteve  </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sl-SI" sz="2000" b="0" i="0" u="none" strike="noStrike" kern="1200" cap="none" spc="0" normalizeH="0" baseline="0" noProof="0" dirty="0">
                <a:ln>
                  <a:noFill/>
                </a:ln>
                <a:solidFill>
                  <a:srgbClr val="757575"/>
                </a:solidFill>
                <a:effectLst/>
                <a:uLnTx/>
                <a:uFillTx/>
                <a:latin typeface="Arial"/>
                <a:ea typeface="+mn-ea"/>
                <a:cs typeface="+mn-cs"/>
              </a:rPr>
              <a:t>Krepitev razkrivanja trajnostni in oblikovanja računovodskih pravil </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lang="sl-SI" sz="2000" dirty="0">
                <a:solidFill>
                  <a:srgbClr val="757575"/>
                </a:solidFill>
                <a:latin typeface="Arial"/>
              </a:rPr>
              <a:t>Spodbujanje trajnostnega upravljanja podjetij </a:t>
            </a:r>
            <a:endParaRPr kumimoji="0" lang="sl-SI" sz="2000" b="0" i="0" u="none" strike="noStrike" kern="1200" cap="none" spc="0" normalizeH="0" baseline="0" noProof="0" dirty="0">
              <a:ln>
                <a:noFill/>
              </a:ln>
              <a:solidFill>
                <a:srgbClr val="757575"/>
              </a:solidFill>
              <a:effectLst/>
              <a:uLnTx/>
              <a:uFillTx/>
              <a:latin typeface="Arial"/>
              <a:ea typeface="+mn-ea"/>
              <a:cs typeface="+mn-cs"/>
            </a:endParaRPr>
          </a:p>
        </p:txBody>
      </p:sp>
    </p:spTree>
    <p:extLst>
      <p:ext uri="{BB962C8B-B14F-4D97-AF65-F5344CB8AC3E}">
        <p14:creationId xmlns:p14="http://schemas.microsoft.com/office/powerpoint/2010/main" val="221972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200" y="360000"/>
            <a:ext cx="11131200" cy="1368000"/>
          </a:xfrm>
        </p:spPr>
        <p:txBody>
          <a:bodyPr vert="horz" lIns="91440" tIns="45720" rIns="91440" bIns="45720" rtlCol="0" anchor="t" anchorCtr="0">
            <a:normAutofit/>
          </a:bodyPr>
          <a:lstStyle/>
          <a:p>
            <a:r>
              <a:rPr lang="sl-SI" sz="4000" dirty="0">
                <a:solidFill>
                  <a:schemeClr val="bg2"/>
                </a:solidFill>
              </a:rPr>
              <a:t>Evropski zeleni dogovor (2019)</a:t>
            </a:r>
            <a:endParaRPr lang="en-AU" sz="4000" dirty="0">
              <a:solidFill>
                <a:schemeClr val="bg2"/>
              </a:solidFill>
            </a:endParaRPr>
          </a:p>
        </p:txBody>
      </p:sp>
      <p:pic>
        <p:nvPicPr>
          <p:cNvPr id="3" name="Picture 2">
            <a:extLst>
              <a:ext uri="{FF2B5EF4-FFF2-40B4-BE49-F238E27FC236}">
                <a16:creationId xmlns:a16="http://schemas.microsoft.com/office/drawing/2014/main" id="{BA423BF1-62A9-43B2-8782-AB132CB490AE}"/>
              </a:ext>
            </a:extLst>
          </p:cNvPr>
          <p:cNvPicPr>
            <a:picLocks noChangeAspect="1"/>
          </p:cNvPicPr>
          <p:nvPr/>
        </p:nvPicPr>
        <p:blipFill>
          <a:blip r:embed="rId3"/>
          <a:stretch>
            <a:fillRect/>
          </a:stretch>
        </p:blipFill>
        <p:spPr>
          <a:xfrm>
            <a:off x="646591" y="1594278"/>
            <a:ext cx="6023904" cy="3780000"/>
          </a:xfrm>
          <a:prstGeom prst="rect">
            <a:avLst/>
          </a:prstGeom>
          <a:noFill/>
        </p:spPr>
      </p:pic>
      <p:sp>
        <p:nvSpPr>
          <p:cNvPr id="8" name="TextBox 7">
            <a:extLst>
              <a:ext uri="{FF2B5EF4-FFF2-40B4-BE49-F238E27FC236}">
                <a16:creationId xmlns:a16="http://schemas.microsoft.com/office/drawing/2014/main" id="{D16CB987-6433-4078-9C47-315BD7E980CA}"/>
              </a:ext>
            </a:extLst>
          </p:cNvPr>
          <p:cNvSpPr txBox="1"/>
          <p:nvPr/>
        </p:nvSpPr>
        <p:spPr>
          <a:xfrm>
            <a:off x="7617350" y="1569730"/>
            <a:ext cx="4383306" cy="4379549"/>
          </a:xfrm>
          <a:prstGeom prst="rect">
            <a:avLst/>
          </a:prstGeom>
        </p:spPr>
        <p:txBody>
          <a:bodyPr vert="horz" wrap="square" lIns="0" tIns="0" rIns="0" bIns="0" rtlCol="0">
            <a:normAutofit fontScale="92500" lnSpcReduction="20000"/>
          </a:bodyPr>
          <a:lstStyle/>
          <a:p>
            <a:pPr marL="0" marR="0" lvl="0" indent="-144000" fontAlgn="auto">
              <a:lnSpc>
                <a:spcPct val="90000"/>
              </a:lnSpc>
              <a:spcBef>
                <a:spcPts val="600"/>
              </a:spcBef>
              <a:spcAft>
                <a:spcPts val="0"/>
              </a:spcAft>
              <a:buClrTx/>
              <a:buSzTx/>
              <a:buFont typeface="Arial" panose="020B0604020202020204" pitchFamily="34" charset="0"/>
              <a:buChar char="•"/>
              <a:tabLst/>
              <a:defRPr/>
            </a:pPr>
            <a:r>
              <a:rPr lang="sl-SI" sz="1600" b="1" dirty="0"/>
              <a:t>Zaveza EU: podnebna nevtralnost do leta 2050</a:t>
            </a:r>
            <a:r>
              <a:rPr kumimoji="0" lang="sl-SI" sz="1600" b="0" i="0" u="none" strike="noStrike" cap="none" spc="0" normalizeH="0" baseline="0" dirty="0">
                <a:ln>
                  <a:noFill/>
                </a:ln>
                <a:effectLst/>
                <a:uLnTx/>
                <a:uFillTx/>
              </a:rPr>
              <a:t>.</a:t>
            </a:r>
          </a:p>
          <a:p>
            <a:pPr marR="0" lvl="0" fontAlgn="auto">
              <a:lnSpc>
                <a:spcPct val="90000"/>
              </a:lnSpc>
              <a:spcBef>
                <a:spcPts val="600"/>
              </a:spcBef>
              <a:spcAft>
                <a:spcPts val="0"/>
              </a:spcAft>
              <a:buClrTx/>
              <a:buSzTx/>
              <a:tabLst/>
              <a:defRPr/>
            </a:pPr>
            <a:endParaRPr kumimoji="0" lang="sl-SI" sz="1600" b="0" i="0" u="none" strike="noStrike" cap="none" spc="0" normalizeH="0" baseline="0" dirty="0">
              <a:ln>
                <a:noFill/>
              </a:ln>
              <a:effectLst/>
              <a:uLnTx/>
              <a:uFillTx/>
            </a:endParaRPr>
          </a:p>
          <a:p>
            <a:pPr marL="0" marR="0" lvl="0" indent="-144000" fontAlgn="auto">
              <a:lnSpc>
                <a:spcPct val="90000"/>
              </a:lnSpc>
              <a:spcBef>
                <a:spcPts val="600"/>
              </a:spcBef>
              <a:spcAft>
                <a:spcPts val="0"/>
              </a:spcAft>
              <a:buClrTx/>
              <a:buSzTx/>
              <a:buFont typeface="Arial" panose="020B0604020202020204" pitchFamily="34" charset="0"/>
              <a:buChar char="•"/>
              <a:tabLst/>
              <a:defRPr/>
            </a:pPr>
            <a:r>
              <a:rPr kumimoji="0" lang="sl-SI" sz="1600" b="0" i="0" u="none" strike="noStrike" cap="none" spc="0" normalizeH="0" baseline="0" dirty="0">
                <a:ln>
                  <a:noFill/>
                </a:ln>
                <a:effectLst/>
                <a:uLnTx/>
                <a:uFillTx/>
              </a:rPr>
              <a:t>Potreben je </a:t>
            </a:r>
            <a:r>
              <a:rPr kumimoji="0" lang="sl-SI" sz="1600" b="1" i="0" u="none" strike="noStrike" cap="none" spc="0" normalizeH="0" baseline="0" dirty="0">
                <a:ln>
                  <a:noFill/>
                </a:ln>
                <a:effectLst/>
                <a:uLnTx/>
                <a:uFillTx/>
              </a:rPr>
              <a:t>celosten in medsektorski pristop</a:t>
            </a:r>
            <a:r>
              <a:rPr kumimoji="0" lang="sl-SI" sz="1600" b="0" i="0" u="none" strike="noStrike" cap="none" spc="0" normalizeH="0" baseline="0" dirty="0">
                <a:ln>
                  <a:noFill/>
                </a:ln>
                <a:effectLst/>
                <a:uLnTx/>
                <a:uFillTx/>
              </a:rPr>
              <a:t>, pri katerem bodo vsa relevantna področja politike pripomogla h končnemu cilju glede podnebja. Sveženj vključuje pobude, ki </a:t>
            </a:r>
            <a:r>
              <a:rPr kumimoji="0" lang="sl-SI" sz="1600" b="1" i="0" u="sng" strike="noStrike" cap="none" spc="0" normalizeH="0" baseline="0" dirty="0">
                <a:ln>
                  <a:noFill/>
                </a:ln>
                <a:effectLst/>
                <a:uLnTx/>
                <a:uFillTx/>
              </a:rPr>
              <a:t>urejajo področja podnebja, okolja, energije, prometa, industrije, kmetijstva in trajnostnega financiranja, ki so vsa tesno povezana</a:t>
            </a:r>
            <a:r>
              <a:rPr kumimoji="0" lang="sl-SI" sz="1600" b="0" i="0" u="none" strike="noStrike" cap="none" spc="0" normalizeH="0" baseline="0" dirty="0">
                <a:ln>
                  <a:noFill/>
                </a:ln>
                <a:effectLst/>
                <a:uLnTx/>
                <a:uFillTx/>
              </a:rPr>
              <a:t>.</a:t>
            </a:r>
          </a:p>
          <a:p>
            <a:pPr marR="0" lvl="0" fontAlgn="auto">
              <a:lnSpc>
                <a:spcPct val="90000"/>
              </a:lnSpc>
              <a:spcBef>
                <a:spcPts val="600"/>
              </a:spcBef>
              <a:spcAft>
                <a:spcPts val="0"/>
              </a:spcAft>
              <a:buClrTx/>
              <a:buSzTx/>
              <a:tabLst/>
              <a:defRPr/>
            </a:pPr>
            <a:endParaRPr kumimoji="0" lang="sl-SI" sz="1400" b="0" i="0" u="none" strike="noStrike" cap="none" spc="0" normalizeH="0" baseline="0" dirty="0">
              <a:ln>
                <a:noFill/>
              </a:ln>
              <a:effectLst/>
              <a:uLnTx/>
              <a:uFillTx/>
            </a:endParaRPr>
          </a:p>
          <a:p>
            <a:pPr marL="0" marR="0" lvl="0" indent="-144000" fontAlgn="auto">
              <a:lnSpc>
                <a:spcPct val="90000"/>
              </a:lnSpc>
              <a:spcBef>
                <a:spcPts val="600"/>
              </a:spcBef>
              <a:spcAft>
                <a:spcPts val="0"/>
              </a:spcAft>
              <a:buClrTx/>
              <a:buSzTx/>
              <a:buFont typeface="Arial" panose="020B0604020202020204" pitchFamily="34" charset="0"/>
              <a:buChar char="•"/>
              <a:tabLst/>
              <a:defRPr/>
            </a:pPr>
            <a:r>
              <a:rPr kumimoji="0" lang="sl-SI" sz="1600" b="1" i="0" u="none" strike="noStrike" cap="none" spc="0" normalizeH="0" baseline="0" dirty="0">
                <a:ln>
                  <a:noFill/>
                </a:ln>
                <a:effectLst/>
                <a:uLnTx/>
                <a:uFillTx/>
              </a:rPr>
              <a:t>Pobude:</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lang="sl-SI" sz="1600" dirty="0"/>
              <a:t>„Pripravljeni na 55“ (</a:t>
            </a:r>
            <a:r>
              <a:rPr lang="sl-SI" sz="1600" dirty="0" err="1"/>
              <a:t>Fit</a:t>
            </a:r>
            <a:r>
              <a:rPr lang="sl-SI" sz="1600" dirty="0"/>
              <a:t> </a:t>
            </a:r>
            <a:r>
              <a:rPr lang="sl-SI" sz="1600" dirty="0" err="1"/>
              <a:t>for</a:t>
            </a:r>
            <a:r>
              <a:rPr lang="sl-SI" sz="1600" dirty="0"/>
              <a:t> 55)</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kumimoji="0" lang="sl-SI" sz="1600" b="0" i="0" u="none" strike="noStrike" cap="none" spc="0" normalizeH="0" baseline="0" dirty="0">
                <a:ln>
                  <a:noFill/>
                </a:ln>
                <a:effectLst/>
                <a:uLnTx/>
                <a:uFillTx/>
              </a:rPr>
              <a:t>Evropska podnebna pravila</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lang="sl-SI" sz="1600" dirty="0"/>
              <a:t>Strategija EU za prilagajanje podnebnim   spremembam</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kumimoji="0" lang="sl-SI" sz="1600" b="0" i="0" u="none" strike="noStrike" cap="none" spc="0" normalizeH="0" baseline="0" dirty="0">
                <a:ln>
                  <a:noFill/>
                </a:ln>
                <a:effectLst/>
                <a:uLnTx/>
                <a:uFillTx/>
              </a:rPr>
              <a:t>Strategija EU za biotsko raznovrstnost do 2030</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lang="sl-SI" sz="1600" dirty="0"/>
              <a:t>Strategija „od vil do vilic“ (</a:t>
            </a:r>
            <a:r>
              <a:rPr lang="sl-SI" sz="1600" dirty="0" err="1"/>
              <a:t>From</a:t>
            </a:r>
            <a:r>
              <a:rPr lang="sl-SI" sz="1600" dirty="0"/>
              <a:t> farm to </a:t>
            </a:r>
            <a:r>
              <a:rPr lang="sl-SI" sz="1600" dirty="0" err="1"/>
              <a:t>fork</a:t>
            </a:r>
            <a:r>
              <a:rPr lang="sl-SI" sz="1600" dirty="0"/>
              <a:t>“)</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kumimoji="0" lang="sl-SI" sz="1600" b="0" i="0" u="none" strike="noStrike" cap="none" spc="0" normalizeH="0" baseline="0" dirty="0">
                <a:ln>
                  <a:noFill/>
                </a:ln>
                <a:effectLst/>
                <a:uLnTx/>
                <a:uFillTx/>
              </a:rPr>
              <a:t>Akcijski načrt za krožno gospodarstvo</a:t>
            </a:r>
          </a:p>
          <a:p>
            <a:pPr marL="141750" marR="0" lvl="0" indent="-285750" fontAlgn="auto">
              <a:lnSpc>
                <a:spcPct val="90000"/>
              </a:lnSpc>
              <a:spcBef>
                <a:spcPts val="600"/>
              </a:spcBef>
              <a:spcAft>
                <a:spcPts val="0"/>
              </a:spcAft>
              <a:buClrTx/>
              <a:buSzTx/>
              <a:buFont typeface="Wingdings" panose="05000000000000000000" pitchFamily="2" charset="2"/>
              <a:buChar char="Ø"/>
              <a:tabLst/>
              <a:defRPr/>
            </a:pPr>
            <a:r>
              <a:rPr lang="sl-SI" sz="1600" dirty="0"/>
              <a:t>….</a:t>
            </a:r>
            <a:endParaRPr kumimoji="0" lang="en-US" sz="1600" b="0" i="0" u="none" strike="noStrike" cap="none" spc="0" normalizeH="0" baseline="0" dirty="0">
              <a:ln>
                <a:noFill/>
              </a:ln>
              <a:effectLst/>
              <a:uLnTx/>
              <a:uFillTx/>
            </a:endParaRPr>
          </a:p>
        </p:txBody>
      </p:sp>
      <p:sp>
        <p:nvSpPr>
          <p:cNvPr id="15" name="Slide Number Placeholder 4">
            <a:extLst>
              <a:ext uri="{FF2B5EF4-FFF2-40B4-BE49-F238E27FC236}">
                <a16:creationId xmlns:a16="http://schemas.microsoft.com/office/drawing/2014/main" id="{32FAF0CB-E4A4-10B1-F9CE-460918226FBB}"/>
              </a:ext>
            </a:extLst>
          </p:cNvPr>
          <p:cNvSpPr>
            <a:spLocks noGrp="1"/>
          </p:cNvSpPr>
          <p:nvPr>
            <p:ph type="sldNum" sz="quarter" idx="4"/>
          </p:nvPr>
        </p:nvSpPr>
        <p:spPr>
          <a:xfrm>
            <a:off x="9936427" y="6648067"/>
            <a:ext cx="1632181" cy="182562"/>
          </a:xfrm>
        </p:spPr>
        <p:txBody>
          <a:bodyPr/>
          <a:lstStyle/>
          <a:p>
            <a:pPr>
              <a:spcAft>
                <a:spcPts val="600"/>
              </a:spcAft>
            </a:pPr>
            <a:fld id="{4E4FABFB-D960-4827-A99E-1FF56FC4539E}" type="slidenum">
              <a:rPr lang="sl-SI" noProof="0" smtClean="0"/>
              <a:pPr>
                <a:spcAft>
                  <a:spcPts val="600"/>
                </a:spcAft>
              </a:pPr>
              <a:t>8</a:t>
            </a:fld>
            <a:endParaRPr lang="sl-SI" noProof="0"/>
          </a:p>
        </p:txBody>
      </p:sp>
    </p:spTree>
    <p:extLst>
      <p:ext uri="{BB962C8B-B14F-4D97-AF65-F5344CB8AC3E}">
        <p14:creationId xmlns:p14="http://schemas.microsoft.com/office/powerpoint/2010/main" val="140852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sl-SI" dirty="0">
                <a:solidFill>
                  <a:schemeClr val="bg2"/>
                </a:solidFill>
              </a:rPr>
              <a:t>Zelena taksonomija (2020)</a:t>
            </a:r>
            <a:endParaRPr lang="en-GB" dirty="0">
              <a:solidFill>
                <a:schemeClr val="bg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FABFB-D960-4827-A99E-1FF56FC4539E}" type="slidenum">
              <a:rPr kumimoji="0" lang="sl-SI"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l-SI"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229F6CC9-883C-4069-B0B5-2CF2E0F650F8}"/>
              </a:ext>
            </a:extLst>
          </p:cNvPr>
          <p:cNvPicPr>
            <a:picLocks noChangeAspect="1"/>
          </p:cNvPicPr>
          <p:nvPr/>
        </p:nvPicPr>
        <p:blipFill rotWithShape="1">
          <a:blip r:embed="rId2"/>
          <a:srcRect l="8701" t="36344" r="9247" b="18485"/>
          <a:stretch/>
        </p:blipFill>
        <p:spPr>
          <a:xfrm>
            <a:off x="1919536" y="1534697"/>
            <a:ext cx="8572470" cy="2653336"/>
          </a:xfrm>
          <a:prstGeom prst="rect">
            <a:avLst/>
          </a:prstGeom>
        </p:spPr>
      </p:pic>
      <p:sp>
        <p:nvSpPr>
          <p:cNvPr id="2" name="TextBox 1">
            <a:extLst>
              <a:ext uri="{FF2B5EF4-FFF2-40B4-BE49-F238E27FC236}">
                <a16:creationId xmlns:a16="http://schemas.microsoft.com/office/drawing/2014/main" id="{91D08725-9578-4995-A44F-9F94EF1C0001}"/>
              </a:ext>
            </a:extLst>
          </p:cNvPr>
          <p:cNvSpPr txBox="1"/>
          <p:nvPr/>
        </p:nvSpPr>
        <p:spPr>
          <a:xfrm>
            <a:off x="767408" y="4869160"/>
            <a:ext cx="4536504" cy="646331"/>
          </a:xfrm>
          <a:prstGeom prst="rect">
            <a:avLst/>
          </a:prstGeom>
          <a:noFill/>
        </p:spPr>
        <p:txBody>
          <a:bodyPr wrap="square" rtlCol="0">
            <a:spAutoFit/>
          </a:bodyPr>
          <a:lstStyle/>
          <a:p>
            <a:r>
              <a:rPr lang="sl-SI" dirty="0">
                <a:solidFill>
                  <a:schemeClr val="bg2">
                    <a:lumMod val="75000"/>
                  </a:schemeClr>
                </a:solidFill>
              </a:rPr>
              <a:t>1) Blažitev podnebnih sprememb</a:t>
            </a:r>
          </a:p>
          <a:p>
            <a:r>
              <a:rPr lang="sl-SI" dirty="0">
                <a:solidFill>
                  <a:schemeClr val="bg2">
                    <a:lumMod val="75000"/>
                  </a:schemeClr>
                </a:solidFill>
              </a:rPr>
              <a:t>2) Prilagajanje podnebnim spremembam</a:t>
            </a:r>
          </a:p>
        </p:txBody>
      </p:sp>
      <p:sp>
        <p:nvSpPr>
          <p:cNvPr id="6" name="TextBox 5">
            <a:extLst>
              <a:ext uri="{FF2B5EF4-FFF2-40B4-BE49-F238E27FC236}">
                <a16:creationId xmlns:a16="http://schemas.microsoft.com/office/drawing/2014/main" id="{911478DE-442A-493A-9594-DC521BC2C8EF}"/>
              </a:ext>
            </a:extLst>
          </p:cNvPr>
          <p:cNvSpPr txBox="1"/>
          <p:nvPr/>
        </p:nvSpPr>
        <p:spPr>
          <a:xfrm>
            <a:off x="5663952" y="4347067"/>
            <a:ext cx="5760640" cy="2031325"/>
          </a:xfrm>
          <a:prstGeom prst="rect">
            <a:avLst/>
          </a:prstGeom>
          <a:noFill/>
        </p:spPr>
        <p:txBody>
          <a:bodyPr wrap="square" rtlCol="0">
            <a:spAutoFit/>
          </a:bodyPr>
          <a:lstStyle/>
          <a:p>
            <a:endParaRPr lang="sl-SI" dirty="0"/>
          </a:p>
          <a:p>
            <a:r>
              <a:rPr lang="sl-SI" dirty="0"/>
              <a:t>3) Trajnostna raba ter varstvo vodnih in morskih virov</a:t>
            </a:r>
          </a:p>
          <a:p>
            <a:r>
              <a:rPr lang="sl-SI" dirty="0"/>
              <a:t>4) Prehod na krožno gospodarstvo</a:t>
            </a:r>
          </a:p>
          <a:p>
            <a:r>
              <a:rPr lang="sl-SI" dirty="0"/>
              <a:t>5) Preprečevanje in nadzorovanje onesnaževanja</a:t>
            </a:r>
          </a:p>
          <a:p>
            <a:r>
              <a:rPr lang="sl-SI" dirty="0"/>
              <a:t>6) Varstvo in obnova biotske raznovrstnosti in ekosistemov.</a:t>
            </a:r>
          </a:p>
          <a:p>
            <a:endParaRPr lang="sl-SI" dirty="0"/>
          </a:p>
        </p:txBody>
      </p:sp>
    </p:spTree>
    <p:extLst>
      <p:ext uri="{BB962C8B-B14F-4D97-AF65-F5344CB8AC3E}">
        <p14:creationId xmlns:p14="http://schemas.microsoft.com/office/powerpoint/2010/main" val="2603588462"/>
      </p:ext>
    </p:extLst>
  </p:cSld>
  <p:clrMapOvr>
    <a:masterClrMapping/>
  </p:clrMapOvr>
</p:sld>
</file>

<file path=ppt/theme/theme1.xml><?xml version="1.0" encoding="utf-8"?>
<a:theme xmlns:a="http://schemas.openxmlformats.org/drawingml/2006/main" name="Office Theme">
  <a:themeElements>
    <a:clrScheme name="NLB 2015-Business">
      <a:dk1>
        <a:srgbClr val="757575"/>
      </a:dk1>
      <a:lt1>
        <a:srgbClr val="FFFFFF"/>
      </a:lt1>
      <a:dk2>
        <a:srgbClr val="FFFFFF"/>
      </a:dk2>
      <a:lt2>
        <a:srgbClr val="CCD32A"/>
      </a:lt2>
      <a:accent1>
        <a:srgbClr val="28007D"/>
      </a:accent1>
      <a:accent2>
        <a:srgbClr val="CCD32A"/>
      </a:accent2>
      <a:accent3>
        <a:srgbClr val="757575"/>
      </a:accent3>
      <a:accent4>
        <a:srgbClr val="937FBE"/>
      </a:accent4>
      <a:accent5>
        <a:srgbClr val="EEE895"/>
      </a:accent5>
      <a:accent6>
        <a:srgbClr val="BABABA"/>
      </a:accent6>
      <a:hlink>
        <a:srgbClr val="28007D"/>
      </a:hlink>
      <a:folHlink>
        <a:srgbClr val="2800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3F38F1A3-C93A-44B0-A283-27915FA14264}" vid="{DC770F77-7ABE-4307-99E1-11C558C38D0B}"/>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D093CA6EE9724F9D59C7B4BDDB6CF3" ma:contentTypeVersion="15" ma:contentTypeDescription="Ustvari nov dokument." ma:contentTypeScope="" ma:versionID="ed80cf22ceb283f6b226f0d3b4f51fb0">
  <xsd:schema xmlns:xsd="http://www.w3.org/2001/XMLSchema" xmlns:xs="http://www.w3.org/2001/XMLSchema" xmlns:p="http://schemas.microsoft.com/office/2006/metadata/properties" xmlns:ns2="703cdf61-9bdb-4ab1-bf99-aabb6c694d24" xmlns:ns3="e0c4cf2c-1396-48e0-9fb8-701f9c1f262a" targetNamespace="http://schemas.microsoft.com/office/2006/metadata/properties" ma:root="true" ma:fieldsID="4c68f0fa0e3419dd89357434dc39a82b" ns2:_="" ns3:_="">
    <xsd:import namespace="703cdf61-9bdb-4ab1-bf99-aabb6c694d24"/>
    <xsd:import namespace="e0c4cf2c-1396-48e0-9fb8-701f9c1f26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4cf2c-1396-48e0-9fb8-701f9c1f26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c4cf2c-1396-48e0-9fb8-701f9c1f262a">
      <Terms xmlns="http://schemas.microsoft.com/office/infopath/2007/PartnerControls"/>
    </lcf76f155ced4ddcb4097134ff3c332f>
    <TaxCatchAll xmlns="703cdf61-9bdb-4ab1-bf99-aabb6c694d24" xsi:nil="true"/>
  </documentManagement>
</p:properties>
</file>

<file path=customXml/itemProps1.xml><?xml version="1.0" encoding="utf-8"?>
<ds:datastoreItem xmlns:ds="http://schemas.openxmlformats.org/officeDocument/2006/customXml" ds:itemID="{6492CFD2-D2C8-4EEA-A6F2-1C0FC8E8C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3cdf61-9bdb-4ab1-bf99-aabb6c694d24"/>
    <ds:schemaRef ds:uri="e0c4cf2c-1396-48e0-9fb8-701f9c1f2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E22A8-7649-41B0-A74E-878BD605FC7C}">
  <ds:schemaRefs>
    <ds:schemaRef ds:uri="http://schemas.microsoft.com/sharepoint/v3/contenttype/forms"/>
  </ds:schemaRefs>
</ds:datastoreItem>
</file>

<file path=customXml/itemProps3.xml><?xml version="1.0" encoding="utf-8"?>
<ds:datastoreItem xmlns:ds="http://schemas.openxmlformats.org/officeDocument/2006/customXml" ds:itemID="{8AD68FB6-5164-4024-B675-404DDA0BEA98}">
  <ds:schemaRefs>
    <ds:schemaRef ds:uri="http://purl.org/dc/elements/1.1/"/>
    <ds:schemaRef ds:uri="http://www.w3.org/XML/1998/namespace"/>
    <ds:schemaRef ds:uri="http://schemas.microsoft.com/office/2006/documentManagement/types"/>
    <ds:schemaRef ds:uri="703cdf61-9bdb-4ab1-bf99-aabb6c694d24"/>
    <ds:schemaRef ds:uri="http://purl.org/dc/dcmitype/"/>
    <ds:schemaRef ds:uri="http://schemas.microsoft.com/office/infopath/2007/PartnerControls"/>
    <ds:schemaRef ds:uri="e0c4cf2c-1396-48e0-9fb8-701f9c1f262a"/>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1469</TotalTime>
  <Words>1732</Words>
  <Application>Microsoft Office PowerPoint</Application>
  <PresentationFormat>Širokozaslonsko</PresentationFormat>
  <Paragraphs>178</Paragraphs>
  <Slides>21</Slides>
  <Notes>3</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21</vt:i4>
      </vt:variant>
    </vt:vector>
  </HeadingPairs>
  <TitlesOfParts>
    <vt:vector size="29" baseType="lpstr">
      <vt:lpstr>Arial</vt:lpstr>
      <vt:lpstr>Arial</vt:lpstr>
      <vt:lpstr>Arial Narrow</vt:lpstr>
      <vt:lpstr>Calibri</vt:lpstr>
      <vt:lpstr>Times New Roman</vt:lpstr>
      <vt:lpstr>Wingdings</vt:lpstr>
      <vt:lpstr>Office Theme</vt:lpstr>
      <vt:lpstr>1_Office Theme</vt:lpstr>
      <vt:lpstr>Maša Švab Koordinatorka trajnostnega razvoja v NLB </vt:lpstr>
      <vt:lpstr>PowerPointova predstavitev</vt:lpstr>
      <vt:lpstr>Agenda</vt:lpstr>
      <vt:lpstr>HBR: Kako ESG spreminja skrbni pregled?  </vt:lpstr>
      <vt:lpstr>Razvoj EU strategije trajnostnih financ</vt:lpstr>
      <vt:lpstr>Pred Evropskim zelenim dogovorom </vt:lpstr>
      <vt:lpstr>Akcijski načrt trajnostnih financ (2018)</vt:lpstr>
      <vt:lpstr>Evropski zeleni dogovor (2019)</vt:lpstr>
      <vt:lpstr>Zelena taksonomija (2020)</vt:lpstr>
      <vt:lpstr>Prenovljena EU strategija trajnostnih financ (2021)</vt:lpstr>
      <vt:lpstr>Trajnostne finance v EU</vt:lpstr>
      <vt:lpstr>Nadgradnja skrbnega pregleda strank</vt:lpstr>
      <vt:lpstr>Upravljanje z ESG tveganji</vt:lpstr>
      <vt:lpstr>Ravni obvladovanja ESG tveganj v NLB Skupini</vt:lpstr>
      <vt:lpstr>Obvladovanja ESG tveganj v NLB Skupini </vt:lpstr>
      <vt:lpstr>Za ocenjevanje in obvladovanje tveganj banke potrebujejo podatke o strankah in projektih</vt:lpstr>
      <vt:lpstr>ESG Vprašalnik</vt:lpstr>
      <vt:lpstr>Ključni poudarki</vt:lpstr>
      <vt:lpstr>Kako vidimo trajnostno financiranje danes?</vt:lpstr>
      <vt:lpstr>“We are the first generation to feel the sting of climate change, and we are the last generation that can do something about it.”   – Jay Inslee, attorney and politician.</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 prinašajo trajnostne finance?</dc:title>
  <dc:creator>Švab Maša</dc:creator>
  <cp:lastModifiedBy>Anita Jakuš</cp:lastModifiedBy>
  <cp:revision>37</cp:revision>
  <dcterms:created xsi:type="dcterms:W3CDTF">2022-06-03T09:12:17Z</dcterms:created>
  <dcterms:modified xsi:type="dcterms:W3CDTF">2022-06-07T08:55:19Z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fd63b3-eb6a-41e9-96bb-7c0e40480fbe_Enabled">
    <vt:lpwstr>true</vt:lpwstr>
  </property>
  <property fmtid="{D5CDD505-2E9C-101B-9397-08002B2CF9AE}" pid="3" name="MSIP_Label_adfd63b3-eb6a-41e9-96bb-7c0e40480fbe_SetDate">
    <vt:lpwstr>2022-06-03T09:14:16Z</vt:lpwstr>
  </property>
  <property fmtid="{D5CDD505-2E9C-101B-9397-08002B2CF9AE}" pid="4" name="MSIP_Label_adfd63b3-eb6a-41e9-96bb-7c0e40480fbe_Method">
    <vt:lpwstr>Privileged</vt:lpwstr>
  </property>
  <property fmtid="{D5CDD505-2E9C-101B-9397-08002B2CF9AE}" pid="5" name="MSIP_Label_adfd63b3-eb6a-41e9-96bb-7c0e40480fbe_Name">
    <vt:lpwstr>Samo za interno uporabo</vt:lpwstr>
  </property>
  <property fmtid="{D5CDD505-2E9C-101B-9397-08002B2CF9AE}" pid="6" name="MSIP_Label_adfd63b3-eb6a-41e9-96bb-7c0e40480fbe_SiteId">
    <vt:lpwstr>368e92b5-dfa0-4bce-9594-4c2e6fd2d1eb</vt:lpwstr>
  </property>
  <property fmtid="{D5CDD505-2E9C-101B-9397-08002B2CF9AE}" pid="7" name="MSIP_Label_adfd63b3-eb6a-41e9-96bb-7c0e40480fbe_ActionId">
    <vt:lpwstr>cf347a62-ae87-4482-bbeb-ed7b138a7138</vt:lpwstr>
  </property>
  <property fmtid="{D5CDD505-2E9C-101B-9397-08002B2CF9AE}" pid="8" name="MSIP_Label_adfd63b3-eb6a-41e9-96bb-7c0e40480fbe_ContentBits">
    <vt:lpwstr>0</vt:lpwstr>
  </property>
  <property fmtid="{D5CDD505-2E9C-101B-9397-08002B2CF9AE}" pid="9" name="ContentTypeId">
    <vt:lpwstr>0x0101001FD093CA6EE9724F9D59C7B4BDDB6CF3</vt:lpwstr>
  </property>
  <property fmtid="{D5CDD505-2E9C-101B-9397-08002B2CF9AE}" pid="10" name="MediaServiceImageTags">
    <vt:lpwstr/>
  </property>
</Properties>
</file>